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6" r:id="rId14"/>
    <p:sldId id="269" r:id="rId15"/>
    <p:sldId id="272" r:id="rId16"/>
    <p:sldId id="270" r:id="rId17"/>
    <p:sldId id="273" r:id="rId18"/>
    <p:sldId id="271" r:id="rId19"/>
    <p:sldId id="274" r:id="rId20"/>
    <p:sldId id="275" r:id="rId21"/>
    <p:sldId id="276" r:id="rId22"/>
    <p:sldId id="277" r:id="rId23"/>
    <p:sldId id="278" r:id="rId24"/>
    <p:sldId id="280" r:id="rId25"/>
    <p:sldId id="281" r:id="rId26"/>
    <p:sldId id="282" r:id="rId27"/>
    <p:sldId id="283" r:id="rId28"/>
    <p:sldId id="284" r:id="rId29"/>
    <p:sldId id="285" r:id="rId30"/>
    <p:sldId id="286" r:id="rId31"/>
    <p:sldId id="279"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96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overlayTitl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779463" y="1597025"/>
            <a:ext cx="7583488" cy="1679575"/>
          </a:xfrm>
        </p:spPr>
        <p:txBody>
          <a:bodyPr anchor="b" anchorCtr="0"/>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79463" y="3276600"/>
            <a:ext cx="7583487" cy="1752600"/>
          </a:xfrm>
        </p:spPr>
        <p:txBody>
          <a:bodyPr/>
          <a:lstStyle>
            <a:lvl1pPr marL="0" indent="0" algn="ctr">
              <a:lnSpc>
                <a:spcPct val="110000"/>
              </a:lnSpc>
              <a:spcBef>
                <a:spcPts val="600"/>
              </a:spcBef>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1E8A846-633B-3647-B9BD-D569CD2680EE}"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0" name="Picture 9"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966787" y="838200"/>
            <a:ext cx="3474720" cy="1619250"/>
          </a:xfrm>
        </p:spPr>
        <p:txBody>
          <a:bodyPr vert="horz" lIns="91440" tIns="45720" rIns="91440" bIns="45720" rtlCol="0" anchor="b">
            <a:noAutofit/>
          </a:bodyPr>
          <a:lstStyle>
            <a:lvl1pPr algn="ctr" defTabSz="914400" rtl="0" eaLnBrk="1" latinLnBrk="0" hangingPunct="1">
              <a:lnSpc>
                <a:spcPct val="95000"/>
              </a:lnSpc>
              <a:spcBef>
                <a:spcPct val="0"/>
              </a:spcBef>
              <a:buNone/>
              <a:defRPr lang="en-US" sz="30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727892" y="838200"/>
            <a:ext cx="3474720" cy="4572000"/>
          </a:xfrm>
          <a:prstGeom prst="roundRect">
            <a:avLst>
              <a:gd name="adj" fmla="val 10888"/>
            </a:avLst>
          </a:prstGeom>
          <a:solidFill>
            <a:schemeClr val="bg1">
              <a:lumMod val="75000"/>
            </a:schemeClr>
          </a:solidFill>
          <a:effectLst>
            <a:reflection blurRad="6350" stA="20000" endA="300" endPos="25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966787" y="2474258"/>
            <a:ext cx="3474720" cy="2743200"/>
          </a:xfrm>
        </p:spPr>
        <p:txBody>
          <a:bodyPr vert="horz" lIns="91440" tIns="45720" rIns="91440" bIns="45720" rtlCol="0">
            <a:normAutofit/>
          </a:bodyPr>
          <a:lstStyle>
            <a:lvl1pPr marL="0" indent="0" algn="ctr">
              <a:lnSpc>
                <a:spcPct val="110000"/>
              </a:lnSpc>
              <a:spcBef>
                <a:spcPts val="600"/>
              </a:spcBef>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61E8A846-633B-3647-B9BD-D569CD2680EE}"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sp>
        <p:nvSpPr>
          <p:cNvPr id="2" name="Title 1"/>
          <p:cNvSpPr>
            <a:spLocks noGrp="1"/>
          </p:cNvSpPr>
          <p:nvPr>
            <p:ph type="title"/>
          </p:nvPr>
        </p:nvSpPr>
        <p:spPr>
          <a:xfrm>
            <a:off x="779463" y="89647"/>
            <a:ext cx="7583488"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61E8A846-633B-3647-B9BD-D569CD2680EE}"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9225D-7B31-B24E-BF71-AC89D2372A30}" type="slidenum">
              <a:rPr lang="en-US" smtClean="0"/>
              <a:t>‹#›</a:t>
            </a:fld>
            <a:endParaRPr lang="en-US"/>
          </a:p>
        </p:txBody>
      </p:sp>
      <p:sp>
        <p:nvSpPr>
          <p:cNvPr id="8" name="Text Placeholder 3"/>
          <p:cNvSpPr>
            <a:spLocks noGrp="1"/>
          </p:cNvSpPr>
          <p:nvPr>
            <p:ph type="body" sz="half" idx="2"/>
          </p:nvPr>
        </p:nvSpPr>
        <p:spPr>
          <a:xfrm>
            <a:off x="779463" y="1371600"/>
            <a:ext cx="7583488" cy="1371600"/>
          </a:xfrm>
        </p:spPr>
        <p:txBody>
          <a:bodyPr vert="horz" lIns="91440" tIns="45720" rIns="91440" bIns="45720" rtlCol="0">
            <a:normAutofit/>
          </a:bodyPr>
          <a:lstStyle>
            <a:lvl1pPr marL="0" indent="0" algn="ctr">
              <a:lnSpc>
                <a:spcPct val="110000"/>
              </a:lnSpc>
              <a:spcBef>
                <a:spcPts val="600"/>
              </a:spcBef>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en-US" smtClean="0"/>
              <a:t>Click to edit Master text styles</a:t>
            </a:r>
          </a:p>
        </p:txBody>
      </p:sp>
      <p:sp>
        <p:nvSpPr>
          <p:cNvPr id="9" name="Picture Placeholder 2"/>
          <p:cNvSpPr>
            <a:spLocks noGrp="1"/>
          </p:cNvSpPr>
          <p:nvPr>
            <p:ph type="pic" idx="1"/>
          </p:nvPr>
        </p:nvSpPr>
        <p:spPr>
          <a:xfrm>
            <a:off x="2514600" y="2743200"/>
            <a:ext cx="4114800" cy="2819400"/>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marL="365760" indent="-365760">
              <a:defRPr/>
            </a:lvl1pPr>
            <a:lvl2pPr marL="731520" indent="-365760">
              <a:defRPr/>
            </a:lvl2pPr>
            <a:lvl3pPr marL="1097280" indent="-365760">
              <a:defRPr/>
            </a:lvl3pPr>
            <a:lvl4pPr marL="1463040" indent="-365760">
              <a:defRPr/>
            </a:lvl4pPr>
            <a:lvl5pPr marL="1828800" indent="-365760">
              <a:defRPr/>
            </a:lvl5pPr>
            <a:lvl6pPr marL="2194560" indent="-365760">
              <a:defRPr/>
            </a:lvl6pPr>
            <a:lvl7pPr marL="2560320" indent="-365760">
              <a:defRPr/>
            </a:lvl7pPr>
            <a:lvl8pPr marL="2926080" indent="-365760">
              <a:defRPr/>
            </a:lvl8pPr>
            <a:lvl9pPr marL="3291840" indent="-36576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E8A846-633B-3647-B9BD-D569CD2680EE}"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descr="overlayVertical.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39000" y="838200"/>
            <a:ext cx="1676400" cy="5053013"/>
          </a:xfrm>
        </p:spPr>
        <p:txBody>
          <a:bodyPr vert="eaVert"/>
          <a:lstStyle>
            <a:lvl1pPr>
              <a:defRPr sz="360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9462" y="838200"/>
            <a:ext cx="6019800" cy="505301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E8A846-633B-3647-B9BD-D569CD2680EE}"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E8A846-633B-3647-B9BD-D569CD2680EE}"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picTx" preserve="1">
  <p:cSld name="Title Slide with Picture">
    <p:spTree>
      <p:nvGrpSpPr>
        <p:cNvPr id="1" name=""/>
        <p:cNvGrpSpPr/>
        <p:nvPr/>
      </p:nvGrpSpPr>
      <p:grpSpPr>
        <a:xfrm>
          <a:off x="0" y="0"/>
          <a:ext cx="0" cy="0"/>
          <a:chOff x="0" y="0"/>
          <a:chExt cx="0" cy="0"/>
        </a:xfrm>
      </p:grpSpPr>
      <p:pic>
        <p:nvPicPr>
          <p:cNvPr id="9" name="Picture 8" descr="overlayText.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781812" y="3254188"/>
            <a:ext cx="7580376" cy="1685365"/>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5400" b="1" kern="120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Picture Placeholder 2"/>
          <p:cNvSpPr>
            <a:spLocks noGrp="1"/>
          </p:cNvSpPr>
          <p:nvPr>
            <p:ph type="pic" idx="1"/>
          </p:nvPr>
        </p:nvSpPr>
        <p:spPr>
          <a:xfrm>
            <a:off x="2514600" y="457200"/>
            <a:ext cx="4114800" cy="2743200"/>
          </a:xfrm>
          <a:prstGeom prst="roundRect">
            <a:avLst>
              <a:gd name="adj" fmla="val 10888"/>
            </a:avLst>
          </a:prstGeom>
          <a:solidFill>
            <a:schemeClr val="bg1">
              <a:lumMod val="75000"/>
            </a:schemeClr>
          </a:solidFill>
          <a:effectLst>
            <a:reflection blurRad="6350" stA="20000" endA="300" endPos="38500" dist="50800" dir="5400000" sy="-100000" algn="bl" rotWithShape="0"/>
          </a:effectLst>
        </p:spPr>
        <p:txBody>
          <a:bodyPr>
            <a:normAutofit/>
          </a:bodyPr>
          <a:lstStyle>
            <a:lvl1pPr marL="0" indent="0">
              <a:buNone/>
              <a:defRPr sz="2000" b="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781812" y="4953000"/>
            <a:ext cx="7580376" cy="914400"/>
          </a:xfrm>
        </p:spPr>
        <p:txBody>
          <a:bodyPr>
            <a:normAutofit/>
          </a:bodyPr>
          <a:lstStyle>
            <a:lvl1pPr marL="0" indent="0" algn="ctr">
              <a:spcBef>
                <a:spcPts val="300"/>
              </a:spcBef>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E8A846-633B-3647-B9BD-D569CD2680EE}"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806450" y="1627188"/>
            <a:ext cx="7580376" cy="1682496"/>
          </a:xfrm>
        </p:spPr>
        <p:txBody>
          <a:bodyPr vert="horz" lIns="91440" tIns="45720" rIns="91440" bIns="45720" rtlCol="0" anchor="b" anchorCtr="0">
            <a:noAutofit/>
          </a:bodyPr>
          <a:lstStyle>
            <a:lvl1pPr algn="ctr" defTabSz="914400" rtl="0" eaLnBrk="1" latinLnBrk="0" hangingPunct="1">
              <a:lnSpc>
                <a:spcPct val="95000"/>
              </a:lnSpc>
              <a:spcBef>
                <a:spcPct val="0"/>
              </a:spcBef>
              <a:buNone/>
              <a:defRPr lang="en-US" sz="4400" b="1" kern="1200" dirty="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806450" y="3309411"/>
            <a:ext cx="7580376" cy="1755648"/>
          </a:xfrm>
        </p:spPr>
        <p:txBody>
          <a:bodyPr vert="horz" lIns="91440" tIns="45720" rIns="91440" bIns="45720" rtlCol="0">
            <a:normAutofit/>
          </a:bodyPr>
          <a:lstStyle>
            <a:lvl1pPr marL="0" indent="0" algn="ctr" defTabSz="914400" rtl="0" eaLnBrk="1" latinLnBrk="0" hangingPunct="1">
              <a:lnSpc>
                <a:spcPct val="110000"/>
              </a:lnSpc>
              <a:spcBef>
                <a:spcPts val="600"/>
              </a:spcBef>
              <a:spcAft>
                <a:spcPts val="0"/>
              </a:spcAft>
              <a:buSzPct val="90000"/>
              <a:buFont typeface="Wingdings" pitchFamily="2" charset="2"/>
              <a:buNone/>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E8A846-633B-3647-B9BD-D569CD2680EE}"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66788" y="1600200"/>
            <a:ext cx="3529584" cy="4288536"/>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defRPr sz="1800"/>
            </a:lvl6pPr>
            <a:lvl7pPr marL="1603375" indent="-231775">
              <a:defRPr sz="1800"/>
            </a:lvl7pPr>
            <a:lvl8pPr marL="1828800" indent="-231775">
              <a:defRPr sz="1800"/>
            </a:lvl8pPr>
            <a:lvl9pPr marL="2060575" indent="-2317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Content Placeholder 3"/>
          <p:cNvSpPr>
            <a:spLocks noGrp="1"/>
          </p:cNvSpPr>
          <p:nvPr>
            <p:ph sz="half" idx="2"/>
          </p:nvPr>
        </p:nvSpPr>
        <p:spPr>
          <a:xfrm>
            <a:off x="4648200" y="1600200"/>
            <a:ext cx="3529584" cy="4288536"/>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defRPr sz="1800"/>
            </a:lvl6pPr>
            <a:lvl7pPr marL="1603375" indent="-231775">
              <a:defRPr sz="1800"/>
            </a:lvl7pPr>
            <a:lvl8pPr marL="1828800" indent="-231775">
              <a:defRPr sz="1800"/>
            </a:lvl8pPr>
            <a:lvl9pPr marL="2060575" indent="-2317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1E8A846-633B-3647-B9BD-D569CD2680EE}"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66216" y="1272988"/>
            <a:ext cx="3529584" cy="879475"/>
          </a:xfrm>
        </p:spPr>
        <p:txBody>
          <a:bodyPr anchor="b" anchorCtr="0">
            <a:noAutofit/>
          </a:bodyPr>
          <a:lstStyle>
            <a:lvl1pPr marL="0" indent="0" algn="ctr">
              <a:spcBef>
                <a:spcPts val="0"/>
              </a:spcBef>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66216" y="2174875"/>
            <a:ext cx="3529584" cy="3716338"/>
          </a:xfrm>
        </p:spPr>
        <p:txBody>
          <a:bodyPr>
            <a:normAutofit/>
          </a:bodyPr>
          <a:lstStyle>
            <a:lvl1pPr marL="231775" indent="-231775">
              <a:defRPr sz="1800"/>
            </a:lvl1pPr>
            <a:lvl2pPr marL="457200" indent="-231775">
              <a:defRPr sz="1800"/>
            </a:lvl2pPr>
            <a:lvl3pPr marL="688975" indent="-231775">
              <a:defRPr sz="1800"/>
            </a:lvl3pPr>
            <a:lvl4pPr marL="914400" indent="-231775">
              <a:defRPr sz="1800"/>
            </a:lvl4pPr>
            <a:lvl5pPr marL="1146175" indent="-231775">
              <a:defRPr sz="1800"/>
            </a:lvl5pPr>
            <a:lvl6pPr marL="1371600" indent="-231775">
              <a:tabLst/>
              <a:defRPr sz="1800"/>
            </a:lvl6pPr>
            <a:lvl7pPr marL="1603375" indent="-231775">
              <a:tabLst/>
              <a:defRPr sz="1800"/>
            </a:lvl7pPr>
            <a:lvl8pPr marL="1828800" indent="-231775">
              <a:tabLst/>
              <a:defRPr sz="1800"/>
            </a:lvl8pPr>
            <a:lvl9pPr marL="2060575" indent="-231775">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272988"/>
            <a:ext cx="3529584" cy="879475"/>
          </a:xfrm>
        </p:spPr>
        <p:txBody>
          <a:bodyPr anchor="b" anchorCtr="0">
            <a:noAutofit/>
          </a:bodyPr>
          <a:lstStyle>
            <a:lvl1pPr marL="0" indent="0" algn="ctr">
              <a:spcBef>
                <a:spcPts val="0"/>
              </a:spcBef>
              <a:buNone/>
              <a:defRPr sz="2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3529584" cy="3716338"/>
          </a:xfrm>
        </p:spPr>
        <p:txBody>
          <a:bodyPr>
            <a:noAutofit/>
          </a:bodyPr>
          <a:lstStyle>
            <a:lvl1pPr marL="2317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2pPr>
            <a:lvl3pPr marL="6889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3pPr>
            <a:lvl4pPr marL="9144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4pPr>
            <a:lvl5pPr marL="11461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5pPr>
            <a:lvl6pPr marL="13716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1603375"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1828800" indent="-231775" algn="l" defTabSz="914400" rtl="0" eaLnBrk="1" latinLnBrk="0" hangingPunct="1">
              <a:buSzPct val="90000"/>
              <a:buFont typeface="Wingdings" pitchFamily="2" charset="2"/>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2060575" indent="-231775" algn="l" defTabSz="914400" rtl="0" eaLnBrk="1" latinLnBrk="0" hangingPunct="1">
              <a:buSzPct val="90000"/>
              <a:buFont typeface="Wingdings" pitchFamily="2" charset="2"/>
              <a:defRPr lang="en-US" sz="1800" kern="1200" dirty="0">
                <a:solidFill>
                  <a:schemeClr val="bg1"/>
                </a:solidFill>
                <a:effectLst>
                  <a:outerShdw blurRad="101600" dist="12700" dir="3600000" algn="tl" rotWithShape="0">
                    <a:prstClr val="black">
                      <a:alpha val="30000"/>
                    </a:prstClr>
                  </a:outerShdw>
                </a:effectLst>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1E8A846-633B-3647-B9BD-D569CD2680EE}" type="datetimeFigureOut">
              <a:rPr lang="en-US" smtClean="0"/>
              <a:t>4/24/15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1E8A846-633B-3647-B9BD-D569CD2680EE}" type="datetimeFigureOut">
              <a:rPr lang="en-US" smtClean="0"/>
              <a:t>4/24/15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overlayBlank.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61E8A846-633B-3647-B9BD-D569CD2680EE}" type="datetimeFigureOut">
              <a:rPr lang="en-US" smtClean="0"/>
              <a:t>4/24/15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descr="overlayBlank.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966787" y="838200"/>
            <a:ext cx="3474720" cy="1619250"/>
          </a:xfrm>
        </p:spPr>
        <p:txBody>
          <a:bodyPr vert="horz" lIns="91440" tIns="45720" rIns="91440" bIns="45720" rtlCol="0" anchor="b">
            <a:noAutofit/>
          </a:bodyPr>
          <a:lstStyle>
            <a:lvl1pPr algn="ctr" defTabSz="914400" rtl="0" eaLnBrk="1" latinLnBrk="0" hangingPunct="1">
              <a:lnSpc>
                <a:spcPct val="95000"/>
              </a:lnSpc>
              <a:spcBef>
                <a:spcPct val="0"/>
              </a:spcBef>
              <a:buNone/>
              <a:defRPr lang="en-US" sz="3000" b="1" kern="1200" dirty="0" smtClean="0">
                <a:solidFill>
                  <a:schemeClr val="bg1"/>
                </a:solidFill>
                <a:effectLst>
                  <a:outerShdw blurRad="101600" dist="12700" dir="3600000" algn="tl" rotWithShape="0">
                    <a:prstClr val="black">
                      <a:alpha val="30000"/>
                    </a:prstClr>
                  </a:outerShdw>
                </a:effectLst>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idx="1"/>
          </p:nvPr>
        </p:nvSpPr>
        <p:spPr>
          <a:xfrm>
            <a:off x="4727892" y="838200"/>
            <a:ext cx="3474720" cy="4572000"/>
          </a:xfrm>
        </p:spPr>
        <p:txBody>
          <a:bodyPr>
            <a:normAutofit/>
          </a:bodyPr>
          <a:lstStyle>
            <a:lvl1pPr marL="282575" indent="-282575">
              <a:defRPr sz="2400"/>
            </a:lvl1pPr>
            <a:lvl2pPr marL="573088" indent="-282575">
              <a:defRPr sz="2200"/>
            </a:lvl2pPr>
            <a:lvl3pPr marL="855663" indent="-282575">
              <a:defRPr sz="2000"/>
            </a:lvl3pPr>
            <a:lvl4pPr marL="1146175" indent="-282575">
              <a:defRPr sz="1800"/>
            </a:lvl4pPr>
            <a:lvl5pPr marL="1430338" indent="-282575">
              <a:defRPr sz="1800"/>
            </a:lvl5pPr>
            <a:lvl6pPr marL="1712913" indent="-282575">
              <a:defRPr sz="1800"/>
            </a:lvl6pPr>
            <a:lvl7pPr marL="2003425" indent="-282575">
              <a:defRPr sz="1800"/>
            </a:lvl7pPr>
            <a:lvl8pPr marL="2286000" indent="-282575">
              <a:defRPr sz="1800"/>
            </a:lvl8pPr>
            <a:lvl9pPr marL="2568575" indent="-282575">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66787" y="2474258"/>
            <a:ext cx="3474720" cy="2743200"/>
          </a:xfrm>
        </p:spPr>
        <p:txBody>
          <a:bodyPr vert="horz" lIns="91440" tIns="45720" rIns="91440" bIns="45720" rtlCol="0">
            <a:normAutofit/>
          </a:bodyPr>
          <a:lstStyle>
            <a:lvl1pPr marL="0" indent="0" algn="ctr">
              <a:lnSpc>
                <a:spcPct val="110000"/>
              </a:lnSpc>
              <a:spcBef>
                <a:spcPts val="600"/>
              </a:spcBef>
              <a:buNone/>
              <a:defRPr lang="en-US" sz="1800" kern="1200" smtClean="0">
                <a:solidFill>
                  <a:schemeClr val="bg1"/>
                </a:solidFill>
                <a:effectLst>
                  <a:outerShdw blurRad="101600" dist="12700" dir="3600000" algn="tl" rotWithShape="0">
                    <a:prstClr val="black">
                      <a:alpha val="3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spcAft>
                <a:spcPts val="0"/>
              </a:spcAft>
              <a:buSzPct val="9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61E8A846-633B-3647-B9BD-D569CD2680EE}"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79225D-7B31-B24E-BF71-AC89D2372A3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7" name="Picture 6" descr="overlayText.png"/>
          <p:cNvPicPr>
            <a:picLocks noChangeAspect="1"/>
          </p:cNvPicPr>
          <p:nvPr/>
        </p:nvPicPr>
        <p:blipFill>
          <a:blip r:embed="rId15"/>
          <a:stretch>
            <a:fillRect/>
          </a:stretch>
        </p:blipFill>
        <p:spPr>
          <a:xfrm>
            <a:off x="0" y="0"/>
            <a:ext cx="9144000" cy="6858000"/>
          </a:xfrm>
          <a:prstGeom prst="rect">
            <a:avLst/>
          </a:prstGeom>
        </p:spPr>
      </p:pic>
      <p:sp>
        <p:nvSpPr>
          <p:cNvPr id="2" name="Title Placeholder 1"/>
          <p:cNvSpPr>
            <a:spLocks noGrp="1"/>
          </p:cNvSpPr>
          <p:nvPr>
            <p:ph type="title"/>
          </p:nvPr>
        </p:nvSpPr>
        <p:spPr>
          <a:xfrm>
            <a:off x="779463" y="89647"/>
            <a:ext cx="7583488"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955675" y="1600200"/>
            <a:ext cx="7232650" cy="42910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86400" y="6172200"/>
            <a:ext cx="3200400" cy="365125"/>
          </a:xfrm>
          <a:prstGeom prst="rect">
            <a:avLst/>
          </a:prstGeom>
        </p:spPr>
        <p:txBody>
          <a:bodyPr vert="horz" lIns="91440" tIns="45720" rIns="91440" bIns="45720" rtlCol="0" anchor="ctr"/>
          <a:lstStyle>
            <a:lvl1pPr algn="r">
              <a:defRPr sz="1000" b="1">
                <a:solidFill>
                  <a:schemeClr val="bg1"/>
                </a:solidFill>
              </a:defRPr>
            </a:lvl1pPr>
          </a:lstStyle>
          <a:p>
            <a:fld id="{61E8A846-633B-3647-B9BD-D569CD2680EE}" type="datetimeFigureOut">
              <a:rPr lang="en-US" smtClean="0"/>
              <a:t>4/24/15</a:t>
            </a:fld>
            <a:endParaRPr lang="en-US"/>
          </a:p>
        </p:txBody>
      </p:sp>
      <p:sp>
        <p:nvSpPr>
          <p:cNvPr id="5" name="Footer Placeholder 4"/>
          <p:cNvSpPr>
            <a:spLocks noGrp="1"/>
          </p:cNvSpPr>
          <p:nvPr>
            <p:ph type="ftr" sz="quarter" idx="3"/>
          </p:nvPr>
        </p:nvSpPr>
        <p:spPr>
          <a:xfrm>
            <a:off x="457200" y="6172200"/>
            <a:ext cx="3200400" cy="365125"/>
          </a:xfrm>
          <a:prstGeom prst="rect">
            <a:avLst/>
          </a:prstGeom>
        </p:spPr>
        <p:txBody>
          <a:bodyPr vert="horz" lIns="91440" tIns="45720" rIns="91440" bIns="45720" rtlCol="0" anchor="ctr"/>
          <a:lstStyle>
            <a:lvl1pPr algn="l">
              <a:defRPr sz="1000" b="1">
                <a:solidFill>
                  <a:schemeClr val="bg1"/>
                </a:solidFill>
              </a:defRPr>
            </a:lvl1pPr>
          </a:lstStyle>
          <a:p>
            <a:endParaRPr lang="en-US"/>
          </a:p>
        </p:txBody>
      </p:sp>
      <p:sp>
        <p:nvSpPr>
          <p:cNvPr id="6" name="Slide Number Placeholder 5"/>
          <p:cNvSpPr>
            <a:spLocks noGrp="1"/>
          </p:cNvSpPr>
          <p:nvPr>
            <p:ph type="sldNum" sz="quarter" idx="4"/>
          </p:nvPr>
        </p:nvSpPr>
        <p:spPr>
          <a:xfrm>
            <a:off x="4305300" y="6172200"/>
            <a:ext cx="533400" cy="365125"/>
          </a:xfrm>
          <a:prstGeom prst="rect">
            <a:avLst/>
          </a:prstGeom>
        </p:spPr>
        <p:txBody>
          <a:bodyPr vert="horz" lIns="91440" tIns="45720" rIns="91440" bIns="45720" rtlCol="0" anchor="ctr"/>
          <a:lstStyle>
            <a:lvl1pPr algn="ctr">
              <a:defRPr sz="1000" b="1">
                <a:solidFill>
                  <a:schemeClr val="bg1"/>
                </a:solidFill>
              </a:defRPr>
            </a:lvl1pPr>
          </a:lstStyle>
          <a:p>
            <a:fld id="{3479225D-7B31-B24E-BF71-AC89D2372A3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lnSpc>
          <a:spcPct val="95000"/>
        </a:lnSpc>
        <a:spcBef>
          <a:spcPct val="0"/>
        </a:spcBef>
        <a:buNone/>
        <a:defRPr sz="4800" b="1" kern="1200">
          <a:solidFill>
            <a:schemeClr val="bg1"/>
          </a:solidFill>
          <a:effectLst>
            <a:outerShdw blurRad="101600" dist="12700" dir="3600000" algn="tl" rotWithShape="0">
              <a:prstClr val="black">
                <a:alpha val="30000"/>
              </a:prstClr>
            </a:outerShdw>
          </a:effectLst>
          <a:latin typeface="+mj-lt"/>
          <a:ea typeface="+mj-ea"/>
          <a:cs typeface="+mj-cs"/>
        </a:defRPr>
      </a:lvl1pPr>
    </p:titleStyle>
    <p:bodyStyle>
      <a:lvl1pPr marL="457200" indent="-457200" algn="l" defTabSz="914400" rtl="0" eaLnBrk="1" latinLnBrk="0" hangingPunct="1">
        <a:spcBef>
          <a:spcPts val="2000"/>
        </a:spcBef>
        <a:spcAft>
          <a:spcPts val="0"/>
        </a:spcAft>
        <a:buSzPct val="90000"/>
        <a:buFont typeface="Wingdings" pitchFamily="2" charset="2"/>
        <a:buChar char=""/>
        <a:defRPr sz="2400" kern="1200">
          <a:solidFill>
            <a:schemeClr val="bg1"/>
          </a:solidFill>
          <a:effectLst>
            <a:outerShdw blurRad="101600" dist="12700" dir="3600000" algn="tl" rotWithShape="0">
              <a:prstClr val="black">
                <a:alpha val="30000"/>
              </a:prstClr>
            </a:outerShdw>
          </a:effectLst>
          <a:latin typeface="+mn-lt"/>
          <a:ea typeface="+mn-ea"/>
          <a:cs typeface="+mn-cs"/>
        </a:defRPr>
      </a:lvl1pPr>
      <a:lvl2pPr marL="914400" indent="-457200" algn="l" defTabSz="914400" rtl="0" eaLnBrk="1" latinLnBrk="0" hangingPunct="1">
        <a:spcBef>
          <a:spcPts val="1000"/>
        </a:spcBef>
        <a:spcAft>
          <a:spcPts val="0"/>
        </a:spcAft>
        <a:buSzPct val="90000"/>
        <a:buFont typeface="Wingdings" pitchFamily="2" charset="2"/>
        <a:buChar char=""/>
        <a:defRPr sz="2200" kern="1200">
          <a:solidFill>
            <a:schemeClr val="bg1"/>
          </a:solidFill>
          <a:effectLst>
            <a:outerShdw blurRad="101600" dist="12700" dir="3600000" algn="tl" rotWithShape="0">
              <a:prstClr val="black">
                <a:alpha val="30000"/>
              </a:prstClr>
            </a:outerShdw>
          </a:effectLst>
          <a:latin typeface="+mn-lt"/>
          <a:ea typeface="+mn-ea"/>
          <a:cs typeface="+mn-cs"/>
        </a:defRPr>
      </a:lvl2pPr>
      <a:lvl3pPr marL="1371600" indent="-457200" algn="l" defTabSz="914400" rtl="0" eaLnBrk="1" latinLnBrk="0" hangingPunct="1">
        <a:spcBef>
          <a:spcPts val="1000"/>
        </a:spcBef>
        <a:spcAft>
          <a:spcPts val="0"/>
        </a:spcAft>
        <a:buSzPct val="90000"/>
        <a:buFont typeface="Wingdings" pitchFamily="2" charset="2"/>
        <a:buChar char=""/>
        <a:defRPr sz="2000" kern="1200">
          <a:solidFill>
            <a:schemeClr val="bg1"/>
          </a:solidFill>
          <a:effectLst>
            <a:outerShdw blurRad="101600" dist="12700" dir="3600000" algn="tl" rotWithShape="0">
              <a:prstClr val="black">
                <a:alpha val="30000"/>
              </a:prstClr>
            </a:outerShdw>
          </a:effectLst>
          <a:latin typeface="+mn-lt"/>
          <a:ea typeface="+mn-ea"/>
          <a:cs typeface="+mn-cs"/>
        </a:defRPr>
      </a:lvl3pPr>
      <a:lvl4pPr marL="1828800" indent="-457200" algn="l" defTabSz="914400" rtl="0" eaLnBrk="1" latinLnBrk="0" hangingPunct="1">
        <a:spcBef>
          <a:spcPts val="1000"/>
        </a:spcBef>
        <a:spcAft>
          <a:spcPts val="0"/>
        </a:spcAft>
        <a:buSzPct val="90000"/>
        <a:buFont typeface="Wingdings" pitchFamily="2" charset="2"/>
        <a:buChar char=""/>
        <a:defRPr sz="1800" kern="1200">
          <a:solidFill>
            <a:schemeClr val="bg1"/>
          </a:solidFill>
          <a:effectLst>
            <a:outerShdw blurRad="101600" dist="12700" dir="3600000" algn="tl" rotWithShape="0">
              <a:prstClr val="black">
                <a:alpha val="30000"/>
              </a:prstClr>
            </a:outerShdw>
          </a:effectLst>
          <a:latin typeface="+mn-lt"/>
          <a:ea typeface="+mn-ea"/>
          <a:cs typeface="+mn-cs"/>
        </a:defRPr>
      </a:lvl4pPr>
      <a:lvl5pPr marL="2286000" indent="-457200" algn="l" defTabSz="914400" rtl="0" eaLnBrk="1" latinLnBrk="0" hangingPunct="1">
        <a:spcBef>
          <a:spcPts val="1000"/>
        </a:spcBef>
        <a:spcAft>
          <a:spcPts val="0"/>
        </a:spcAft>
        <a:buSzPct val="90000"/>
        <a:buFont typeface="Wingdings" pitchFamily="2" charset="2"/>
        <a:buChar char=""/>
        <a:defRPr sz="1800" kern="1200">
          <a:solidFill>
            <a:schemeClr val="bg1"/>
          </a:solidFill>
          <a:effectLst>
            <a:outerShdw blurRad="101600" dist="12700" dir="3600000" algn="tl" rotWithShape="0">
              <a:prstClr val="black">
                <a:alpha val="30000"/>
              </a:prstClr>
            </a:outerShdw>
          </a:effectLst>
          <a:latin typeface="+mn-lt"/>
          <a:ea typeface="+mn-ea"/>
          <a:cs typeface="+mn-cs"/>
        </a:defRPr>
      </a:lvl5pPr>
      <a:lvl6pPr marL="2743200" indent="-457200" algn="l" defTabSz="914400" rtl="0" eaLnBrk="1" latinLnBrk="0" hangingPunct="1">
        <a:spcBef>
          <a:spcPts val="1000"/>
        </a:spcBef>
        <a:buSzPct val="90000"/>
        <a:buFont typeface="Wingdings" pitchFamily="2" charset="2"/>
        <a:buChar char="{"/>
        <a:defRPr lang="en-US" sz="1800" kern="1200" dirty="0" smtClean="0">
          <a:solidFill>
            <a:schemeClr val="bg1"/>
          </a:solidFill>
          <a:effectLst>
            <a:outerShdw blurRad="101600" dist="12700" dir="3600000" algn="tl" rotWithShape="0">
              <a:prstClr val="black">
                <a:alpha val="30000"/>
              </a:prstClr>
            </a:outerShdw>
          </a:effectLst>
          <a:latin typeface="+mn-lt"/>
          <a:ea typeface="+mn-ea"/>
          <a:cs typeface="+mn-cs"/>
        </a:defRPr>
      </a:lvl6pPr>
      <a:lvl7pPr marL="3200400" indent="-457200" algn="l" defTabSz="914400" rtl="0" eaLnBrk="1" latinLnBrk="0" hangingPunct="1">
        <a:spcBef>
          <a:spcPts val="1000"/>
        </a:spcBef>
        <a:buSzPct val="90000"/>
        <a:buFont typeface="Wingdings" pitchFamily="2" charset="2"/>
        <a:buChar char="|"/>
        <a:defRPr lang="en-US" sz="18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7pPr>
      <a:lvl8pPr marL="3657600" indent="-457200" algn="l" defTabSz="914400" rtl="0" eaLnBrk="1" latinLnBrk="0" hangingPunct="1">
        <a:spcBef>
          <a:spcPts val="1000"/>
        </a:spcBef>
        <a:buSzPct val="90000"/>
        <a:buFont typeface="Wingdings" pitchFamily="2" charset="2"/>
        <a:buChar char="{"/>
        <a:defRPr lang="en-US" sz="1800" kern="1200" baseline="0" dirty="0" smtClean="0">
          <a:solidFill>
            <a:schemeClr val="bg1"/>
          </a:solidFill>
          <a:effectLst>
            <a:outerShdw blurRad="101600" dist="12700" dir="3600000" algn="tl" rotWithShape="0">
              <a:prstClr val="black">
                <a:alpha val="30000"/>
              </a:prstClr>
            </a:outerShdw>
          </a:effectLst>
          <a:latin typeface="+mn-lt"/>
          <a:ea typeface="+mn-ea"/>
          <a:cs typeface="+mn-cs"/>
        </a:defRPr>
      </a:lvl8pPr>
      <a:lvl9pPr marL="4114800" indent="-457200" algn="l" defTabSz="914400" rtl="0" eaLnBrk="1" latinLnBrk="0" hangingPunct="1">
        <a:spcBef>
          <a:spcPts val="1000"/>
        </a:spcBef>
        <a:buSzPct val="90000"/>
        <a:buFont typeface="Wingdings" pitchFamily="2" charset="2"/>
        <a:buChar char="|"/>
        <a:defRPr lang="en-US" sz="1800" kern="1200" dirty="0">
          <a:solidFill>
            <a:schemeClr val="bg1"/>
          </a:solidFill>
          <a:effectLst>
            <a:outerShdw blurRad="101600" dist="12700" dir="3600000" algn="tl" rotWithShape="0">
              <a:prstClr val="black">
                <a:alpha val="30000"/>
              </a:prst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Ch. 7 </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4000" dirty="0" smtClean="0">
                <a:solidFill>
                  <a:schemeClr val="tx1"/>
                </a:solidFill>
              </a:rPr>
              <a:t>The Electoral Process</a:t>
            </a:r>
            <a:endParaRPr lang="en-US" sz="4000" dirty="0">
              <a:solidFill>
                <a:schemeClr val="tx1"/>
              </a:solidFill>
            </a:endParaRPr>
          </a:p>
        </p:txBody>
      </p:sp>
    </p:spTree>
    <p:extLst>
      <p:ext uri="{BB962C8B-B14F-4D97-AF65-F5344CB8AC3E}">
        <p14:creationId xmlns:p14="http://schemas.microsoft.com/office/powerpoint/2010/main" val="336482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The Administration of Elections</a:t>
            </a:r>
            <a:endParaRPr lang="en-US" dirty="0">
              <a:solidFill>
                <a:schemeClr val="tx1"/>
              </a:solidFill>
            </a:endParaRPr>
          </a:p>
        </p:txBody>
      </p:sp>
      <p:pic>
        <p:nvPicPr>
          <p:cNvPr id="9" name="Content Placeholder 8" descr="Screen Shot 2015-04-22 at 3.13.49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016" r="-2016"/>
          <a:stretch/>
        </p:blipFill>
        <p:spPr>
          <a:xfrm>
            <a:off x="955675" y="1600200"/>
            <a:ext cx="7232650" cy="4291013"/>
          </a:xfrm>
        </p:spPr>
      </p:pic>
    </p:spTree>
    <p:extLst>
      <p:ext uri="{BB962C8B-B14F-4D97-AF65-F5344CB8AC3E}">
        <p14:creationId xmlns:p14="http://schemas.microsoft.com/office/powerpoint/2010/main" val="109247215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Help America Vote Act of 2002</a:t>
            </a:r>
            <a:endParaRPr lang="en-US" dirty="0">
              <a:solidFill>
                <a:schemeClr val="tx1"/>
              </a:solidFill>
            </a:endParaRPr>
          </a:p>
        </p:txBody>
      </p:sp>
      <p:sp>
        <p:nvSpPr>
          <p:cNvPr id="3" name="Content Placeholder 2"/>
          <p:cNvSpPr>
            <a:spLocks noGrp="1"/>
          </p:cNvSpPr>
          <p:nvPr>
            <p:ph idx="1"/>
          </p:nvPr>
        </p:nvSpPr>
        <p:spPr/>
        <p:txBody>
          <a:bodyPr>
            <a:normAutofit fontScale="92500" lnSpcReduction="20000"/>
          </a:bodyPr>
          <a:lstStyle/>
          <a:p>
            <a:r>
              <a:rPr lang="en-US" dirty="0" smtClean="0">
                <a:solidFill>
                  <a:srgbClr val="0000FF"/>
                </a:solidFill>
              </a:rPr>
              <a:t>Replace all lever operated and punch card voting devices by 2006 – most states failed to meet this.</a:t>
            </a:r>
          </a:p>
          <a:p>
            <a:r>
              <a:rPr lang="en-US" dirty="0" smtClean="0">
                <a:solidFill>
                  <a:srgbClr val="FF0000"/>
                </a:solidFill>
              </a:rPr>
              <a:t>Upgrade administration of elections – better training of election officials and workers at polling places.</a:t>
            </a:r>
          </a:p>
          <a:p>
            <a:r>
              <a:rPr lang="en-US" dirty="0" smtClean="0">
                <a:solidFill>
                  <a:srgbClr val="008000"/>
                </a:solidFill>
              </a:rPr>
              <a:t>Centralize and computerize voter registration systems to identify qualified voters to minimize fraudulent voting.</a:t>
            </a:r>
          </a:p>
          <a:p>
            <a:r>
              <a:rPr lang="en-US" dirty="0" smtClean="0">
                <a:solidFill>
                  <a:srgbClr val="FF6600"/>
                </a:solidFill>
              </a:rPr>
              <a:t>Provide for provisional voting – so challenged voter’s ballots can be counted if later found valid.</a:t>
            </a:r>
            <a:endParaRPr lang="en-US" dirty="0">
              <a:solidFill>
                <a:srgbClr val="FF6600"/>
              </a:solidFill>
            </a:endParaRPr>
          </a:p>
        </p:txBody>
      </p:sp>
    </p:spTree>
    <p:extLst>
      <p:ext uri="{BB962C8B-B14F-4D97-AF65-F5344CB8AC3E}">
        <p14:creationId xmlns:p14="http://schemas.microsoft.com/office/powerpoint/2010/main" val="105663704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Terms to Know</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solidFill>
                  <a:srgbClr val="0000FF"/>
                </a:solidFill>
              </a:rPr>
              <a:t>Absentee voting – people can vote without going to polling place; usually done by mail; for the disabled or those out of town on election day</a:t>
            </a:r>
          </a:p>
          <a:p>
            <a:r>
              <a:rPr lang="en-US" dirty="0" smtClean="0">
                <a:solidFill>
                  <a:srgbClr val="008000"/>
                </a:solidFill>
              </a:rPr>
              <a:t>Early voters – vote at a designated place over period of several days before an election</a:t>
            </a:r>
          </a:p>
          <a:p>
            <a:r>
              <a:rPr lang="en-US" dirty="0" smtClean="0">
                <a:solidFill>
                  <a:srgbClr val="660066"/>
                </a:solidFill>
              </a:rPr>
              <a:t>Coattail Effect – when a strong candidate at the top of the ballot helps attract voters to other candidates on the ballot.</a:t>
            </a:r>
            <a:endParaRPr lang="en-US" dirty="0">
              <a:solidFill>
                <a:srgbClr val="660066"/>
              </a:solidFill>
            </a:endParaRPr>
          </a:p>
        </p:txBody>
      </p:sp>
    </p:spTree>
    <p:extLst>
      <p:ext uri="{BB962C8B-B14F-4D97-AF65-F5344CB8AC3E}">
        <p14:creationId xmlns:p14="http://schemas.microsoft.com/office/powerpoint/2010/main" val="419897621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Precincts and Polling Places</a:t>
            </a:r>
            <a:endParaRPr lang="en-US" dirty="0">
              <a:solidFill>
                <a:schemeClr val="tx1"/>
              </a:solidFill>
            </a:endParaRPr>
          </a:p>
        </p:txBody>
      </p:sp>
      <p:pic>
        <p:nvPicPr>
          <p:cNvPr id="4" name="Content Placeholder 3" descr="Screen Shot 2015-04-22 at 3.15.47 PM.png"/>
          <p:cNvPicPr>
            <a:picLocks noGrp="1" noChangeAspect="1"/>
          </p:cNvPicPr>
          <p:nvPr>
            <p:ph idx="1"/>
          </p:nvPr>
        </p:nvPicPr>
        <p:blipFill>
          <a:blip r:embed="rId2">
            <a:extLst>
              <a:ext uri="{28A0092B-C50C-407E-A947-70E740481C1C}">
                <a14:useLocalDpi xmlns:a14="http://schemas.microsoft.com/office/drawing/2010/main" val="0"/>
              </a:ext>
            </a:extLst>
          </a:blip>
          <a:srcRect l="1259" r="1259"/>
          <a:stretch>
            <a:fillRect/>
          </a:stretch>
        </p:blipFill>
        <p:spPr/>
      </p:pic>
    </p:spTree>
    <p:extLst>
      <p:ext uri="{BB962C8B-B14F-4D97-AF65-F5344CB8AC3E}">
        <p14:creationId xmlns:p14="http://schemas.microsoft.com/office/powerpoint/2010/main" val="169970207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Casting the Ballot</a:t>
            </a:r>
            <a:endParaRPr lang="en-US" dirty="0">
              <a:solidFill>
                <a:schemeClr val="tx1"/>
              </a:solidFill>
            </a:endParaRPr>
          </a:p>
        </p:txBody>
      </p:sp>
      <p:pic>
        <p:nvPicPr>
          <p:cNvPr id="4" name="Content Placeholder 3" descr="Screen Shot 2015-04-23 at 9.50.05 AM.png"/>
          <p:cNvPicPr>
            <a:picLocks noGrp="1" noChangeAspect="1"/>
          </p:cNvPicPr>
          <p:nvPr>
            <p:ph idx="1"/>
          </p:nvPr>
        </p:nvPicPr>
        <p:blipFill>
          <a:blip r:embed="rId2">
            <a:extLst>
              <a:ext uri="{28A0092B-C50C-407E-A947-70E740481C1C}">
                <a14:useLocalDpi xmlns:a14="http://schemas.microsoft.com/office/drawing/2010/main" val="0"/>
              </a:ext>
            </a:extLst>
          </a:blip>
          <a:srcRect l="2845" r="2845"/>
          <a:stretch>
            <a:fillRect/>
          </a:stretch>
        </p:blipFill>
        <p:spPr/>
      </p:pic>
    </p:spTree>
    <p:extLst>
      <p:ext uri="{BB962C8B-B14F-4D97-AF65-F5344CB8AC3E}">
        <p14:creationId xmlns:p14="http://schemas.microsoft.com/office/powerpoint/2010/main" val="301373462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1"/>
                </a:solidFill>
              </a:rPr>
              <a:t>The Australian Ballot</a:t>
            </a:r>
            <a:endParaRPr lang="en-US" sz="3600" dirty="0">
              <a:solidFill>
                <a:schemeClr val="tx1"/>
              </a:solidFill>
            </a:endParaRPr>
          </a:p>
        </p:txBody>
      </p:sp>
      <p:sp>
        <p:nvSpPr>
          <p:cNvPr id="3" name="Content Placeholder 2"/>
          <p:cNvSpPr>
            <a:spLocks noGrp="1"/>
          </p:cNvSpPr>
          <p:nvPr>
            <p:ph idx="1"/>
          </p:nvPr>
        </p:nvSpPr>
        <p:spPr/>
        <p:txBody>
          <a:bodyPr/>
          <a:lstStyle/>
          <a:p>
            <a:r>
              <a:rPr lang="en-US" dirty="0" smtClean="0">
                <a:solidFill>
                  <a:schemeClr val="tx1"/>
                </a:solidFill>
              </a:rPr>
              <a:t>Used in the U.S. by 1900</a:t>
            </a:r>
          </a:p>
          <a:p>
            <a:r>
              <a:rPr lang="en-US" dirty="0" smtClean="0">
                <a:solidFill>
                  <a:schemeClr val="tx1"/>
                </a:solidFill>
              </a:rPr>
              <a:t>Basic features:</a:t>
            </a:r>
          </a:p>
          <a:p>
            <a:pPr marL="0" indent="0">
              <a:buNone/>
            </a:pPr>
            <a:r>
              <a:rPr lang="en-US" dirty="0">
                <a:solidFill>
                  <a:schemeClr val="tx1"/>
                </a:solidFill>
              </a:rPr>
              <a:t> </a:t>
            </a:r>
            <a:r>
              <a:rPr lang="en-US" dirty="0" smtClean="0">
                <a:solidFill>
                  <a:schemeClr val="tx1"/>
                </a:solidFill>
              </a:rPr>
              <a:t>         </a:t>
            </a:r>
            <a:r>
              <a:rPr lang="en-US" dirty="0" smtClean="0">
                <a:solidFill>
                  <a:srgbClr val="FF0000"/>
                </a:solidFill>
              </a:rPr>
              <a:t>-  Printed at public expense</a:t>
            </a:r>
          </a:p>
          <a:p>
            <a:pPr marL="0" indent="0">
              <a:buNone/>
            </a:pPr>
            <a:r>
              <a:rPr lang="en-US" dirty="0">
                <a:solidFill>
                  <a:schemeClr val="tx1"/>
                </a:solidFill>
              </a:rPr>
              <a:t> </a:t>
            </a:r>
            <a:r>
              <a:rPr lang="en-US" dirty="0" smtClean="0">
                <a:solidFill>
                  <a:schemeClr val="tx1"/>
                </a:solidFill>
              </a:rPr>
              <a:t>         </a:t>
            </a:r>
            <a:r>
              <a:rPr lang="en-US" dirty="0" smtClean="0">
                <a:solidFill>
                  <a:srgbClr val="0000FF"/>
                </a:solidFill>
              </a:rPr>
              <a:t>-  Lists names of all candidates</a:t>
            </a:r>
          </a:p>
          <a:p>
            <a:pPr marL="0" indent="0">
              <a:buNone/>
            </a:pPr>
            <a:r>
              <a:rPr lang="en-US" dirty="0">
                <a:solidFill>
                  <a:schemeClr val="tx1"/>
                </a:solidFill>
              </a:rPr>
              <a:t> </a:t>
            </a:r>
            <a:r>
              <a:rPr lang="en-US" dirty="0" smtClean="0">
                <a:solidFill>
                  <a:schemeClr val="tx1"/>
                </a:solidFill>
              </a:rPr>
              <a:t>         -  </a:t>
            </a:r>
            <a:r>
              <a:rPr lang="en-US" dirty="0" smtClean="0">
                <a:solidFill>
                  <a:srgbClr val="008000"/>
                </a:solidFill>
              </a:rPr>
              <a:t>Given out to qualified voters at polls</a:t>
            </a:r>
          </a:p>
          <a:p>
            <a:pPr marL="0" indent="0">
              <a:buNone/>
            </a:pPr>
            <a:r>
              <a:rPr lang="en-US" dirty="0">
                <a:solidFill>
                  <a:schemeClr val="tx1"/>
                </a:solidFill>
              </a:rPr>
              <a:t> </a:t>
            </a:r>
            <a:r>
              <a:rPr lang="en-US" dirty="0" smtClean="0">
                <a:solidFill>
                  <a:schemeClr val="tx1"/>
                </a:solidFill>
              </a:rPr>
              <a:t>         -  </a:t>
            </a:r>
            <a:r>
              <a:rPr lang="en-US" dirty="0" smtClean="0">
                <a:solidFill>
                  <a:srgbClr val="660066"/>
                </a:solidFill>
              </a:rPr>
              <a:t>Can be marked in secret</a:t>
            </a:r>
            <a:endParaRPr lang="en-US" dirty="0">
              <a:solidFill>
                <a:srgbClr val="660066"/>
              </a:solidFill>
            </a:endParaRPr>
          </a:p>
        </p:txBody>
      </p:sp>
    </p:spTree>
    <p:extLst>
      <p:ext uri="{BB962C8B-B14F-4D97-AF65-F5344CB8AC3E}">
        <p14:creationId xmlns:p14="http://schemas.microsoft.com/office/powerpoint/2010/main" val="95160329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chemeClr val="tx1"/>
                </a:solidFill>
              </a:rPr>
              <a:t>Office-Group and Party-Column Ballots</a:t>
            </a:r>
            <a:endParaRPr lang="en-US" sz="3200" dirty="0">
              <a:solidFill>
                <a:schemeClr val="tx1"/>
              </a:solidFill>
            </a:endParaRPr>
          </a:p>
        </p:txBody>
      </p:sp>
      <p:pic>
        <p:nvPicPr>
          <p:cNvPr id="5" name="Content Placeholder 4" descr="Screen Shot 2015-04-23 at 9.54.03 A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400" r="1941"/>
          <a:stretch/>
        </p:blipFill>
        <p:spPr>
          <a:xfrm>
            <a:off x="779463" y="1600200"/>
            <a:ext cx="7408862" cy="4291013"/>
          </a:xfrm>
        </p:spPr>
      </p:pic>
    </p:spTree>
    <p:extLst>
      <p:ext uri="{BB962C8B-B14F-4D97-AF65-F5344CB8AC3E}">
        <p14:creationId xmlns:p14="http://schemas.microsoft.com/office/powerpoint/2010/main" val="129802029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1"/>
                </a:solidFill>
              </a:rPr>
              <a:t>Bed Sheet Ballots</a:t>
            </a:r>
            <a:endParaRPr lang="en-US" sz="3600" dirty="0">
              <a:solidFill>
                <a:schemeClr val="tx1"/>
              </a:solidFill>
            </a:endParaRPr>
          </a:p>
        </p:txBody>
      </p:sp>
      <p:sp>
        <p:nvSpPr>
          <p:cNvPr id="3" name="Content Placeholder 2"/>
          <p:cNvSpPr>
            <a:spLocks noGrp="1"/>
          </p:cNvSpPr>
          <p:nvPr>
            <p:ph idx="1"/>
          </p:nvPr>
        </p:nvSpPr>
        <p:spPr/>
        <p:txBody>
          <a:bodyPr/>
          <a:lstStyle/>
          <a:p>
            <a:r>
              <a:rPr lang="en-US" dirty="0" smtClean="0">
                <a:solidFill>
                  <a:schemeClr val="tx1"/>
                </a:solidFill>
              </a:rPr>
              <a:t>Long ballot used in many American elections.</a:t>
            </a:r>
          </a:p>
          <a:p>
            <a:r>
              <a:rPr lang="en-US" dirty="0" smtClean="0">
                <a:solidFill>
                  <a:schemeClr val="tx1"/>
                </a:solidFill>
              </a:rPr>
              <a:t>Used especially at local level.</a:t>
            </a:r>
          </a:p>
          <a:p>
            <a:r>
              <a:rPr lang="en-US" dirty="0" smtClean="0">
                <a:solidFill>
                  <a:schemeClr val="tx1"/>
                </a:solidFill>
              </a:rPr>
              <a:t>Critics say it leads to ballot fatigue.</a:t>
            </a:r>
          </a:p>
          <a:p>
            <a:r>
              <a:rPr lang="en-US" dirty="0" smtClean="0">
                <a:solidFill>
                  <a:schemeClr val="tx1"/>
                </a:solidFill>
              </a:rPr>
              <a:t>Do you really need to elect clerks, coroners, supervisors, etc.</a:t>
            </a:r>
            <a:endParaRPr lang="en-US" dirty="0">
              <a:solidFill>
                <a:schemeClr val="tx1"/>
              </a:solidFill>
            </a:endParaRPr>
          </a:p>
        </p:txBody>
      </p:sp>
    </p:spTree>
    <p:extLst>
      <p:ext uri="{BB962C8B-B14F-4D97-AF65-F5344CB8AC3E}">
        <p14:creationId xmlns:p14="http://schemas.microsoft.com/office/powerpoint/2010/main" val="375438186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chemeClr val="tx1"/>
                </a:solidFill>
              </a:rPr>
              <a:t>Voting Machines and Innovations</a:t>
            </a:r>
            <a:endParaRPr lang="en-US" sz="3200" dirty="0">
              <a:solidFill>
                <a:schemeClr val="tx1"/>
              </a:solidFill>
            </a:endParaRPr>
          </a:p>
        </p:txBody>
      </p:sp>
      <p:pic>
        <p:nvPicPr>
          <p:cNvPr id="6" name="Content Placeholder 5" descr="Screen Shot 2015-04-23 at 10.21.47 AM.png"/>
          <p:cNvPicPr>
            <a:picLocks noGrp="1" noChangeAspect="1"/>
          </p:cNvPicPr>
          <p:nvPr>
            <p:ph idx="1"/>
          </p:nvPr>
        </p:nvPicPr>
        <p:blipFill>
          <a:blip r:embed="rId2">
            <a:extLst>
              <a:ext uri="{28A0092B-C50C-407E-A947-70E740481C1C}">
                <a14:useLocalDpi xmlns:a14="http://schemas.microsoft.com/office/drawing/2010/main" val="0"/>
              </a:ext>
            </a:extLst>
          </a:blip>
          <a:srcRect t="1078" b="1078"/>
          <a:stretch>
            <a:fillRect/>
          </a:stretch>
        </p:blipFill>
        <p:spPr/>
      </p:pic>
    </p:spTree>
    <p:extLst>
      <p:ext uri="{BB962C8B-B14F-4D97-AF65-F5344CB8AC3E}">
        <p14:creationId xmlns:p14="http://schemas.microsoft.com/office/powerpoint/2010/main" val="121300325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Section 3</a:t>
            </a:r>
            <a:endParaRPr lang="en-US" dirty="0">
              <a:solidFill>
                <a:schemeClr val="tx1"/>
              </a:solidFill>
            </a:endParaRPr>
          </a:p>
        </p:txBody>
      </p:sp>
      <p:sp>
        <p:nvSpPr>
          <p:cNvPr id="5" name="Text Placeholder 4"/>
          <p:cNvSpPr>
            <a:spLocks noGrp="1"/>
          </p:cNvSpPr>
          <p:nvPr>
            <p:ph type="body" idx="1"/>
          </p:nvPr>
        </p:nvSpPr>
        <p:spPr/>
        <p:txBody>
          <a:bodyPr/>
          <a:lstStyle/>
          <a:p>
            <a:endParaRPr lang="en-US" dirty="0" smtClean="0"/>
          </a:p>
          <a:p>
            <a:r>
              <a:rPr lang="en-US" sz="4400" dirty="0" smtClean="0">
                <a:solidFill>
                  <a:schemeClr val="tx1"/>
                </a:solidFill>
              </a:rPr>
              <a:t>Money and Elections</a:t>
            </a:r>
            <a:endParaRPr lang="en-US" sz="4400" dirty="0">
              <a:solidFill>
                <a:schemeClr val="tx1"/>
              </a:solidFill>
            </a:endParaRPr>
          </a:p>
        </p:txBody>
      </p:sp>
    </p:spTree>
    <p:extLst>
      <p:ext uri="{BB962C8B-B14F-4D97-AF65-F5344CB8AC3E}">
        <p14:creationId xmlns:p14="http://schemas.microsoft.com/office/powerpoint/2010/main" val="42189213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Section 1</a:t>
            </a:r>
            <a:endParaRPr lang="en-US" dirty="0">
              <a:solidFill>
                <a:schemeClr val="tx1"/>
              </a:solidFill>
            </a:endParaRPr>
          </a:p>
        </p:txBody>
      </p:sp>
      <p:sp>
        <p:nvSpPr>
          <p:cNvPr id="5" name="Text Placeholder 4"/>
          <p:cNvSpPr>
            <a:spLocks noGrp="1"/>
          </p:cNvSpPr>
          <p:nvPr>
            <p:ph type="body" idx="1"/>
          </p:nvPr>
        </p:nvSpPr>
        <p:spPr/>
        <p:txBody>
          <a:bodyPr>
            <a:normAutofit/>
          </a:bodyPr>
          <a:lstStyle/>
          <a:p>
            <a:r>
              <a:rPr lang="en-US" sz="4400" dirty="0" smtClean="0">
                <a:solidFill>
                  <a:schemeClr val="tx1"/>
                </a:solidFill>
              </a:rPr>
              <a:t>The Nominating Process</a:t>
            </a:r>
            <a:endParaRPr lang="en-US" sz="4400" dirty="0">
              <a:solidFill>
                <a:schemeClr val="tx1"/>
              </a:solidFill>
            </a:endParaRPr>
          </a:p>
        </p:txBody>
      </p:sp>
    </p:spTree>
    <p:extLst>
      <p:ext uri="{BB962C8B-B14F-4D97-AF65-F5344CB8AC3E}">
        <p14:creationId xmlns:p14="http://schemas.microsoft.com/office/powerpoint/2010/main" val="36621772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Campaign Spending</a:t>
            </a:r>
            <a:endParaRPr lang="en-US" dirty="0">
              <a:solidFill>
                <a:schemeClr val="tx1"/>
              </a:solidFill>
            </a:endParaRPr>
          </a:p>
        </p:txBody>
      </p:sp>
      <p:pic>
        <p:nvPicPr>
          <p:cNvPr id="6" name="Content Placeholder 5" descr="Screen Shot 2015-04-23 at 10.11.41 AM.png"/>
          <p:cNvPicPr>
            <a:picLocks noGrp="1" noChangeAspect="1"/>
          </p:cNvPicPr>
          <p:nvPr>
            <p:ph idx="1"/>
          </p:nvPr>
        </p:nvPicPr>
        <p:blipFill>
          <a:blip r:embed="rId2">
            <a:extLst>
              <a:ext uri="{28A0092B-C50C-407E-A947-70E740481C1C}">
                <a14:useLocalDpi xmlns:a14="http://schemas.microsoft.com/office/drawing/2010/main" val="0"/>
              </a:ext>
            </a:extLst>
          </a:blip>
          <a:srcRect t="10911" b="10911"/>
          <a:stretch>
            <a:fillRect/>
          </a:stretch>
        </p:blipFill>
        <p:spPr/>
      </p:pic>
    </p:spTree>
    <p:extLst>
      <p:ext uri="{BB962C8B-B14F-4D97-AF65-F5344CB8AC3E}">
        <p14:creationId xmlns:p14="http://schemas.microsoft.com/office/powerpoint/2010/main" val="376858244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Sources of Funding</a:t>
            </a:r>
            <a:endParaRPr lang="en-US" dirty="0">
              <a:solidFill>
                <a:schemeClr val="tx1"/>
              </a:solidFill>
            </a:endParaRPr>
          </a:p>
        </p:txBody>
      </p:sp>
      <p:pic>
        <p:nvPicPr>
          <p:cNvPr id="4" name="Content Placeholder 3" descr="Screen Shot 2015-04-23 at 10.12.42 AM.png"/>
          <p:cNvPicPr>
            <a:picLocks noGrp="1" noChangeAspect="1"/>
          </p:cNvPicPr>
          <p:nvPr>
            <p:ph idx="1"/>
          </p:nvPr>
        </p:nvPicPr>
        <p:blipFill rotWithShape="1">
          <a:blip r:embed="rId2">
            <a:extLst>
              <a:ext uri="{28A0092B-C50C-407E-A947-70E740481C1C}">
                <a14:useLocalDpi xmlns:a14="http://schemas.microsoft.com/office/drawing/2010/main" val="0"/>
              </a:ext>
            </a:extLst>
          </a:blip>
          <a:srcRect t="587" b="-5271"/>
          <a:stretch/>
        </p:blipFill>
        <p:spPr>
          <a:xfrm>
            <a:off x="955675" y="1232647"/>
            <a:ext cx="7232650" cy="5324079"/>
          </a:xfrm>
        </p:spPr>
      </p:pic>
    </p:spTree>
    <p:extLst>
      <p:ext uri="{BB962C8B-B14F-4D97-AF65-F5344CB8AC3E}">
        <p14:creationId xmlns:p14="http://schemas.microsoft.com/office/powerpoint/2010/main" val="196573500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1"/>
                </a:solidFill>
              </a:rPr>
              <a:t>Regulating Campaign Funding</a:t>
            </a:r>
            <a:endParaRPr lang="en-US" sz="3600" dirty="0">
              <a:solidFill>
                <a:schemeClr val="tx1"/>
              </a:solidFill>
            </a:endParaRPr>
          </a:p>
        </p:txBody>
      </p:sp>
      <p:pic>
        <p:nvPicPr>
          <p:cNvPr id="4" name="Content Placeholder 3" descr="Screen Shot 2015-04-23 at 10.14.21 AM.png"/>
          <p:cNvPicPr>
            <a:picLocks noGrp="1" noChangeAspect="1"/>
          </p:cNvPicPr>
          <p:nvPr>
            <p:ph idx="1"/>
          </p:nvPr>
        </p:nvPicPr>
        <p:blipFill>
          <a:blip r:embed="rId2">
            <a:extLst>
              <a:ext uri="{28A0092B-C50C-407E-A947-70E740481C1C}">
                <a14:useLocalDpi xmlns:a14="http://schemas.microsoft.com/office/drawing/2010/main" val="0"/>
              </a:ext>
            </a:extLst>
          </a:blip>
          <a:srcRect l="1025" r="1025"/>
          <a:stretch>
            <a:fillRect/>
          </a:stretch>
        </p:blipFill>
        <p:spPr/>
      </p:pic>
    </p:spTree>
    <p:extLst>
      <p:ext uri="{BB962C8B-B14F-4D97-AF65-F5344CB8AC3E}">
        <p14:creationId xmlns:p14="http://schemas.microsoft.com/office/powerpoint/2010/main" val="205653899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1"/>
                </a:solidFill>
              </a:rPr>
              <a:t>The Federal Election Commission</a:t>
            </a:r>
            <a:endParaRPr lang="en-US" sz="3600" dirty="0">
              <a:solidFill>
                <a:schemeClr val="tx1"/>
              </a:solidFill>
            </a:endParaRPr>
          </a:p>
        </p:txBody>
      </p:sp>
      <p:pic>
        <p:nvPicPr>
          <p:cNvPr id="4" name="Content Placeholder 3" descr="Screen Shot 2015-04-23 at 10.16.01 AM.png"/>
          <p:cNvPicPr>
            <a:picLocks noGrp="1" noChangeAspect="1"/>
          </p:cNvPicPr>
          <p:nvPr>
            <p:ph idx="1"/>
          </p:nvPr>
        </p:nvPicPr>
        <p:blipFill>
          <a:blip r:embed="rId2">
            <a:extLst>
              <a:ext uri="{28A0092B-C50C-407E-A947-70E740481C1C}">
                <a14:useLocalDpi xmlns:a14="http://schemas.microsoft.com/office/drawing/2010/main" val="0"/>
              </a:ext>
            </a:extLst>
          </a:blip>
          <a:srcRect t="609" b="609"/>
          <a:stretch>
            <a:fillRect/>
          </a:stretch>
        </p:blipFill>
        <p:spPr/>
      </p:pic>
    </p:spTree>
    <p:extLst>
      <p:ext uri="{BB962C8B-B14F-4D97-AF65-F5344CB8AC3E}">
        <p14:creationId xmlns:p14="http://schemas.microsoft.com/office/powerpoint/2010/main" val="57919036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Disclosure Requirements</a:t>
            </a:r>
            <a:endParaRPr lang="en-US" dirty="0">
              <a:solidFill>
                <a:schemeClr val="tx1"/>
              </a:solidFill>
            </a:endParaRPr>
          </a:p>
        </p:txBody>
      </p:sp>
      <p:sp>
        <p:nvSpPr>
          <p:cNvPr id="3" name="Content Placeholder 2"/>
          <p:cNvSpPr>
            <a:spLocks noGrp="1"/>
          </p:cNvSpPr>
          <p:nvPr>
            <p:ph idx="1"/>
          </p:nvPr>
        </p:nvSpPr>
        <p:spPr/>
        <p:txBody>
          <a:bodyPr>
            <a:normAutofit fontScale="85000" lnSpcReduction="10000"/>
          </a:bodyPr>
          <a:lstStyle/>
          <a:p>
            <a:r>
              <a:rPr lang="en-US" dirty="0" smtClean="0">
                <a:solidFill>
                  <a:srgbClr val="FF0000"/>
                </a:solidFill>
              </a:rPr>
              <a:t>No individual or group can make contribution in the name of another.</a:t>
            </a:r>
          </a:p>
          <a:p>
            <a:r>
              <a:rPr lang="en-US" dirty="0" smtClean="0">
                <a:solidFill>
                  <a:srgbClr val="008000"/>
                </a:solidFill>
              </a:rPr>
              <a:t>Cash gifts of more than $100 are prohibited</a:t>
            </a:r>
            <a:r>
              <a:rPr lang="en-US" dirty="0" smtClean="0">
                <a:solidFill>
                  <a:srgbClr val="0000FF"/>
                </a:solidFill>
              </a:rPr>
              <a:t>.</a:t>
            </a:r>
          </a:p>
          <a:p>
            <a:r>
              <a:rPr lang="en-US" dirty="0" smtClean="0">
                <a:solidFill>
                  <a:srgbClr val="0000FF"/>
                </a:solidFill>
              </a:rPr>
              <a:t>No contributions and spending from foreign sources.</a:t>
            </a:r>
          </a:p>
          <a:p>
            <a:r>
              <a:rPr lang="en-US" dirty="0" smtClean="0">
                <a:solidFill>
                  <a:srgbClr val="660066"/>
                </a:solidFill>
              </a:rPr>
              <a:t>Contributions for a candidate must be made through a single campaign committee.</a:t>
            </a:r>
          </a:p>
          <a:p>
            <a:r>
              <a:rPr lang="en-US" dirty="0" smtClean="0">
                <a:solidFill>
                  <a:srgbClr val="FF6600"/>
                </a:solidFill>
              </a:rPr>
              <a:t>Any contribution or loan over $200 must be identified by name of person or firm, date, and purpose.</a:t>
            </a:r>
          </a:p>
          <a:p>
            <a:r>
              <a:rPr lang="en-US" dirty="0" smtClean="0">
                <a:solidFill>
                  <a:srgbClr val="0000FF"/>
                </a:solidFill>
              </a:rPr>
              <a:t>Any contribution of more than $5000 must be reported to FEC 48 hrs. after it is received.</a:t>
            </a:r>
            <a:endParaRPr lang="en-US" dirty="0">
              <a:solidFill>
                <a:srgbClr val="008000"/>
              </a:solidFill>
            </a:endParaRPr>
          </a:p>
        </p:txBody>
      </p:sp>
    </p:spTree>
    <p:extLst>
      <p:ext uri="{BB962C8B-B14F-4D97-AF65-F5344CB8AC3E}">
        <p14:creationId xmlns:p14="http://schemas.microsoft.com/office/powerpoint/2010/main" val="142181484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1"/>
                </a:solidFill>
              </a:rPr>
              <a:t>Limits on Contributions</a:t>
            </a:r>
            <a:endParaRPr lang="en-US" sz="3600" dirty="0">
              <a:solidFill>
                <a:schemeClr val="tx1"/>
              </a:solidFill>
            </a:endParaRPr>
          </a:p>
        </p:txBody>
      </p:sp>
      <p:sp>
        <p:nvSpPr>
          <p:cNvPr id="3" name="Content Placeholder 2"/>
          <p:cNvSpPr>
            <a:spLocks noGrp="1"/>
          </p:cNvSpPr>
          <p:nvPr>
            <p:ph idx="1"/>
          </p:nvPr>
        </p:nvSpPr>
        <p:spPr/>
        <p:txBody>
          <a:bodyPr>
            <a:normAutofit fontScale="92500"/>
          </a:bodyPr>
          <a:lstStyle/>
          <a:p>
            <a:r>
              <a:rPr lang="en-US" dirty="0" smtClean="0">
                <a:solidFill>
                  <a:schemeClr val="tx1"/>
                </a:solidFill>
              </a:rPr>
              <a:t>Today, no individual can give more than $2300 to any federal candidate in a primary election and no more than $2300 to a federal candidate in a general election campaign.</a:t>
            </a:r>
          </a:p>
          <a:p>
            <a:r>
              <a:rPr lang="en-US" dirty="0" smtClean="0">
                <a:solidFill>
                  <a:srgbClr val="FF0000"/>
                </a:solidFill>
              </a:rPr>
              <a:t>No person can give more than $5000 in any year to a political action committee (PAC) or $28,500 to a national party committee.</a:t>
            </a:r>
          </a:p>
          <a:p>
            <a:r>
              <a:rPr lang="en-US" dirty="0" smtClean="0">
                <a:solidFill>
                  <a:srgbClr val="0000FF"/>
                </a:solidFill>
              </a:rPr>
              <a:t>There is a limit of $108,200 for a total person’s contributions to federal candidates and committees in an election cycle (2 yrs. From one general election to the next one.)</a:t>
            </a:r>
            <a:endParaRPr lang="en-US" dirty="0">
              <a:solidFill>
                <a:srgbClr val="0000FF"/>
              </a:solidFill>
            </a:endParaRPr>
          </a:p>
        </p:txBody>
      </p:sp>
    </p:spTree>
    <p:extLst>
      <p:ext uri="{BB962C8B-B14F-4D97-AF65-F5344CB8AC3E}">
        <p14:creationId xmlns:p14="http://schemas.microsoft.com/office/powerpoint/2010/main" val="299158921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Political Action Committees</a:t>
            </a:r>
            <a:endParaRPr lang="en-US" dirty="0">
              <a:solidFill>
                <a:schemeClr val="tx1"/>
              </a:solidFill>
            </a:endParaRPr>
          </a:p>
        </p:txBody>
      </p:sp>
      <p:sp>
        <p:nvSpPr>
          <p:cNvPr id="3" name="Content Placeholder 2"/>
          <p:cNvSpPr>
            <a:spLocks noGrp="1"/>
          </p:cNvSpPr>
          <p:nvPr>
            <p:ph idx="1"/>
          </p:nvPr>
        </p:nvSpPr>
        <p:spPr/>
        <p:txBody>
          <a:bodyPr>
            <a:normAutofit fontScale="77500" lnSpcReduction="20000"/>
          </a:bodyPr>
          <a:lstStyle/>
          <a:p>
            <a:r>
              <a:rPr lang="en-US" dirty="0" smtClean="0">
                <a:solidFill>
                  <a:schemeClr val="tx1"/>
                </a:solidFill>
              </a:rPr>
              <a:t>PACs seek to affect the making of public policy – so they are interested in the outcomes of elections</a:t>
            </a:r>
            <a:r>
              <a:rPr lang="en-US" dirty="0" smtClean="0">
                <a:solidFill>
                  <a:schemeClr val="tx1"/>
                </a:solidFill>
              </a:rPr>
              <a:t>.  They are the political arm of </a:t>
            </a:r>
            <a:r>
              <a:rPr lang="en-US" smtClean="0">
                <a:solidFill>
                  <a:schemeClr val="tx1"/>
                </a:solidFill>
              </a:rPr>
              <a:t>interest groups.</a:t>
            </a:r>
            <a:endParaRPr lang="en-US" dirty="0" smtClean="0">
              <a:solidFill>
                <a:schemeClr val="tx1"/>
              </a:solidFill>
            </a:endParaRPr>
          </a:p>
          <a:p>
            <a:r>
              <a:rPr lang="en-US" dirty="0" smtClean="0">
                <a:solidFill>
                  <a:schemeClr val="tx1"/>
                </a:solidFill>
              </a:rPr>
              <a:t>There are 2 distinct types:</a:t>
            </a:r>
          </a:p>
          <a:p>
            <a:pPr marL="0" indent="0">
              <a:buNone/>
            </a:pPr>
            <a:r>
              <a:rPr lang="en-US" dirty="0">
                <a:solidFill>
                  <a:schemeClr val="tx1"/>
                </a:solidFill>
              </a:rPr>
              <a:t> </a:t>
            </a:r>
            <a:r>
              <a:rPr lang="en-US" dirty="0" smtClean="0">
                <a:solidFill>
                  <a:schemeClr val="tx1"/>
                </a:solidFill>
              </a:rPr>
              <a:t>           </a:t>
            </a:r>
            <a:r>
              <a:rPr lang="en-US" dirty="0" smtClean="0">
                <a:solidFill>
                  <a:srgbClr val="0000FF"/>
                </a:solidFill>
              </a:rPr>
              <a:t>-  Segregated Fund </a:t>
            </a:r>
            <a:r>
              <a:rPr lang="en-US" dirty="0">
                <a:solidFill>
                  <a:srgbClr val="0000FF"/>
                </a:solidFill>
              </a:rPr>
              <a:t>C</a:t>
            </a:r>
            <a:r>
              <a:rPr lang="en-US" dirty="0" smtClean="0">
                <a:solidFill>
                  <a:srgbClr val="0000FF"/>
                </a:solidFill>
              </a:rPr>
              <a:t>ommittees</a:t>
            </a:r>
          </a:p>
          <a:p>
            <a:pPr marL="0" indent="0">
              <a:buNone/>
            </a:pPr>
            <a:r>
              <a:rPr lang="en-US" dirty="0" smtClean="0">
                <a:solidFill>
                  <a:srgbClr val="0000FF"/>
                </a:solidFill>
              </a:rPr>
              <a:t>                    -  political arms of special interest</a:t>
            </a:r>
          </a:p>
          <a:p>
            <a:pPr marL="0" indent="0">
              <a:buNone/>
            </a:pPr>
            <a:r>
              <a:rPr lang="en-US" dirty="0">
                <a:solidFill>
                  <a:srgbClr val="0000FF"/>
                </a:solidFill>
              </a:rPr>
              <a:t> </a:t>
            </a:r>
            <a:r>
              <a:rPr lang="en-US" dirty="0" smtClean="0">
                <a:solidFill>
                  <a:srgbClr val="0000FF"/>
                </a:solidFill>
              </a:rPr>
              <a:t>                   -  funds come from members only</a:t>
            </a:r>
          </a:p>
          <a:p>
            <a:pPr marL="0" indent="0">
              <a:buNone/>
            </a:pPr>
            <a:r>
              <a:rPr lang="en-US" dirty="0">
                <a:solidFill>
                  <a:srgbClr val="0000FF"/>
                </a:solidFill>
              </a:rPr>
              <a:t> </a:t>
            </a:r>
            <a:r>
              <a:rPr lang="en-US" dirty="0" smtClean="0">
                <a:solidFill>
                  <a:srgbClr val="0000FF"/>
                </a:solidFill>
              </a:rPr>
              <a:t>            -  Unconnected Committees</a:t>
            </a:r>
          </a:p>
          <a:p>
            <a:pPr marL="0" indent="0">
              <a:buNone/>
            </a:pPr>
            <a:r>
              <a:rPr lang="en-US" dirty="0">
                <a:solidFill>
                  <a:srgbClr val="0000FF"/>
                </a:solidFill>
              </a:rPr>
              <a:t> </a:t>
            </a:r>
            <a:r>
              <a:rPr lang="en-US" dirty="0" smtClean="0">
                <a:solidFill>
                  <a:srgbClr val="0000FF"/>
                </a:solidFill>
              </a:rPr>
              <a:t>                   -  Independent, ideologically based</a:t>
            </a:r>
          </a:p>
          <a:p>
            <a:pPr marL="0" indent="0">
              <a:buNone/>
            </a:pPr>
            <a:r>
              <a:rPr lang="en-US" dirty="0">
                <a:solidFill>
                  <a:srgbClr val="0000FF"/>
                </a:solidFill>
              </a:rPr>
              <a:t> </a:t>
            </a:r>
            <a:r>
              <a:rPr lang="en-US" dirty="0" smtClean="0">
                <a:solidFill>
                  <a:srgbClr val="0000FF"/>
                </a:solidFill>
              </a:rPr>
              <a:t>                   -  Can raise money from public</a:t>
            </a:r>
            <a:endParaRPr lang="en-US" dirty="0" smtClean="0">
              <a:solidFill>
                <a:schemeClr val="tx1"/>
              </a:solidFill>
            </a:endParaRPr>
          </a:p>
        </p:txBody>
      </p:sp>
    </p:spTree>
    <p:extLst>
      <p:ext uri="{BB962C8B-B14F-4D97-AF65-F5344CB8AC3E}">
        <p14:creationId xmlns:p14="http://schemas.microsoft.com/office/powerpoint/2010/main" val="42046508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Public Spending</a:t>
            </a:r>
            <a:endParaRPr lang="en-US" dirty="0">
              <a:solidFill>
                <a:schemeClr val="tx1"/>
              </a:solidFill>
            </a:endParaRPr>
          </a:p>
        </p:txBody>
      </p:sp>
      <p:sp>
        <p:nvSpPr>
          <p:cNvPr id="3" name="Content Placeholder 2"/>
          <p:cNvSpPr>
            <a:spLocks noGrp="1"/>
          </p:cNvSpPr>
          <p:nvPr>
            <p:ph idx="1"/>
          </p:nvPr>
        </p:nvSpPr>
        <p:spPr/>
        <p:txBody>
          <a:bodyPr>
            <a:normAutofit fontScale="92500"/>
          </a:bodyPr>
          <a:lstStyle/>
          <a:p>
            <a:r>
              <a:rPr lang="en-US" dirty="0" smtClean="0">
                <a:solidFill>
                  <a:schemeClr val="tx1"/>
                </a:solidFill>
              </a:rPr>
              <a:t>Revenue Act of 1971 provided public funding of presidential campaigns.</a:t>
            </a:r>
          </a:p>
          <a:p>
            <a:r>
              <a:rPr lang="en-US" dirty="0" smtClean="0">
                <a:solidFill>
                  <a:schemeClr val="tx1"/>
                </a:solidFill>
              </a:rPr>
              <a:t>Check box on income tax return.</a:t>
            </a:r>
          </a:p>
          <a:p>
            <a:r>
              <a:rPr lang="en-US" dirty="0" smtClean="0">
                <a:solidFill>
                  <a:schemeClr val="tx1"/>
                </a:solidFill>
              </a:rPr>
              <a:t>Preconvention Campaigns:  to get public money, a candidate must raise at least $100,000 in individual contributions (no organizations), then will </a:t>
            </a:r>
            <a:r>
              <a:rPr lang="en-US" dirty="0" err="1" smtClean="0">
                <a:solidFill>
                  <a:schemeClr val="tx1"/>
                </a:solidFill>
              </a:rPr>
              <a:t>recceive</a:t>
            </a:r>
            <a:r>
              <a:rPr lang="en-US" dirty="0" smtClean="0">
                <a:solidFill>
                  <a:schemeClr val="tx1"/>
                </a:solidFill>
              </a:rPr>
              <a:t> about $21 million.</a:t>
            </a:r>
          </a:p>
          <a:p>
            <a:r>
              <a:rPr lang="en-US" dirty="0" smtClean="0">
                <a:solidFill>
                  <a:schemeClr val="tx1"/>
                </a:solidFill>
              </a:rPr>
              <a:t>National Conventions- each party may receive a grant to help pay for convention- in 2008, each party received $16.4 million.</a:t>
            </a:r>
          </a:p>
          <a:p>
            <a:pPr marL="0" indent="0">
              <a:buNone/>
            </a:pPr>
            <a:endParaRPr lang="en-US" dirty="0">
              <a:solidFill>
                <a:schemeClr val="tx1"/>
              </a:solidFill>
            </a:endParaRPr>
          </a:p>
        </p:txBody>
      </p:sp>
    </p:spTree>
    <p:extLst>
      <p:ext uri="{BB962C8B-B14F-4D97-AF65-F5344CB8AC3E}">
        <p14:creationId xmlns:p14="http://schemas.microsoft.com/office/powerpoint/2010/main" val="281163580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1"/>
                </a:solidFill>
              </a:rPr>
              <a:t>Public Spending</a:t>
            </a:r>
            <a:br>
              <a:rPr lang="en-US" sz="3600" dirty="0" smtClean="0">
                <a:solidFill>
                  <a:schemeClr val="tx1"/>
                </a:solidFill>
              </a:rPr>
            </a:br>
            <a:r>
              <a:rPr lang="en-US" sz="3600" dirty="0" smtClean="0">
                <a:solidFill>
                  <a:schemeClr val="tx1"/>
                </a:solidFill>
              </a:rPr>
              <a:t>Presidential Campaigns</a:t>
            </a:r>
            <a:endParaRPr lang="en-US" sz="3600" dirty="0">
              <a:solidFill>
                <a:schemeClr val="tx1"/>
              </a:solidFill>
            </a:endParaRPr>
          </a:p>
        </p:txBody>
      </p:sp>
      <p:sp>
        <p:nvSpPr>
          <p:cNvPr id="3" name="Content Placeholder 2"/>
          <p:cNvSpPr>
            <a:spLocks noGrp="1"/>
          </p:cNvSpPr>
          <p:nvPr>
            <p:ph idx="1"/>
          </p:nvPr>
        </p:nvSpPr>
        <p:spPr/>
        <p:txBody>
          <a:bodyPr>
            <a:normAutofit fontScale="92500" lnSpcReduction="10000"/>
          </a:bodyPr>
          <a:lstStyle/>
          <a:p>
            <a:r>
              <a:rPr lang="en-US" dirty="0" smtClean="0">
                <a:solidFill>
                  <a:schemeClr val="tx1"/>
                </a:solidFill>
              </a:rPr>
              <a:t>Each major party nominee automatically qualified for a public subsidy to pay for the general election campaign.</a:t>
            </a:r>
          </a:p>
          <a:p>
            <a:r>
              <a:rPr lang="en-US" dirty="0" smtClean="0">
                <a:solidFill>
                  <a:srgbClr val="0000FF"/>
                </a:solidFill>
              </a:rPr>
              <a:t>In 2008 – that subsidy was $84.1 million.</a:t>
            </a:r>
          </a:p>
          <a:p>
            <a:r>
              <a:rPr lang="en-US" dirty="0" smtClean="0">
                <a:solidFill>
                  <a:schemeClr val="tx1"/>
                </a:solidFill>
              </a:rPr>
              <a:t>A candidate can refuse the subsidy and be free to raise money from private sources.</a:t>
            </a:r>
          </a:p>
          <a:p>
            <a:r>
              <a:rPr lang="en-US" dirty="0" smtClean="0">
                <a:solidFill>
                  <a:schemeClr val="tx1"/>
                </a:solidFill>
              </a:rPr>
              <a:t>Until 2008, both candidates took the public money which meant that they could spend no more than the amount of the subsidy and could not accept campaign funds from any other source.</a:t>
            </a:r>
            <a:endParaRPr lang="en-US" dirty="0">
              <a:solidFill>
                <a:schemeClr val="tx1"/>
              </a:solidFill>
            </a:endParaRPr>
          </a:p>
        </p:txBody>
      </p:sp>
    </p:spTree>
    <p:extLst>
      <p:ext uri="{BB962C8B-B14F-4D97-AF65-F5344CB8AC3E}">
        <p14:creationId xmlns:p14="http://schemas.microsoft.com/office/powerpoint/2010/main" val="271762951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2008 Election</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solidFill>
                  <a:srgbClr val="FF0000"/>
                </a:solidFill>
              </a:rPr>
              <a:t>John McCain took the FEC money – could only spend $84.1 million. </a:t>
            </a:r>
          </a:p>
          <a:p>
            <a:r>
              <a:rPr lang="en-US" dirty="0" smtClean="0">
                <a:solidFill>
                  <a:srgbClr val="FF0000"/>
                </a:solidFill>
              </a:rPr>
              <a:t> However the Republican National Committee and several independent groups backed McCain to the tune of a total $210 million.</a:t>
            </a:r>
          </a:p>
          <a:p>
            <a:r>
              <a:rPr lang="en-US" dirty="0" smtClean="0">
                <a:solidFill>
                  <a:srgbClr val="0000FF"/>
                </a:solidFill>
              </a:rPr>
              <a:t>Barack Obama became the first nominee in 32 years to reject public money.  He raised and spent more than $500 million on his campaign. </a:t>
            </a:r>
            <a:endParaRPr lang="en-US" dirty="0">
              <a:solidFill>
                <a:srgbClr val="0000FF"/>
              </a:solidFill>
            </a:endParaRPr>
          </a:p>
        </p:txBody>
      </p:sp>
    </p:spTree>
    <p:extLst>
      <p:ext uri="{BB962C8B-B14F-4D97-AF65-F5344CB8AC3E}">
        <p14:creationId xmlns:p14="http://schemas.microsoft.com/office/powerpoint/2010/main" val="3730785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First Step in Election Process</a:t>
            </a:r>
            <a:endParaRPr lang="en-US" dirty="0">
              <a:solidFill>
                <a:schemeClr val="tx1"/>
              </a:solidFill>
            </a:endParaRPr>
          </a:p>
        </p:txBody>
      </p:sp>
      <p:pic>
        <p:nvPicPr>
          <p:cNvPr id="6" name="Content Placeholder 5" descr="Screen Shot 2015-04-22 at 2.46.57 PM.png"/>
          <p:cNvPicPr>
            <a:picLocks noGrp="1" noChangeAspect="1"/>
          </p:cNvPicPr>
          <p:nvPr>
            <p:ph idx="1"/>
          </p:nvPr>
        </p:nvPicPr>
        <p:blipFill>
          <a:blip r:embed="rId2">
            <a:extLst>
              <a:ext uri="{28A0092B-C50C-407E-A947-70E740481C1C}">
                <a14:useLocalDpi xmlns:a14="http://schemas.microsoft.com/office/drawing/2010/main" val="0"/>
              </a:ext>
            </a:extLst>
          </a:blip>
          <a:srcRect t="-6870" b="-6870"/>
          <a:stretch>
            <a:fillRect/>
          </a:stretch>
        </p:blipFill>
        <p:spPr/>
      </p:pic>
    </p:spTree>
    <p:extLst>
      <p:ext uri="{BB962C8B-B14F-4D97-AF65-F5344CB8AC3E}">
        <p14:creationId xmlns:p14="http://schemas.microsoft.com/office/powerpoint/2010/main" val="322945550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Minor Candidates</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solidFill>
                  <a:schemeClr val="tx1"/>
                </a:solidFill>
              </a:rPr>
              <a:t>For a minor candidate to qualify for FEC funding his/her party must either</a:t>
            </a:r>
          </a:p>
          <a:p>
            <a:pPr marL="0" indent="0">
              <a:buNone/>
            </a:pPr>
            <a:r>
              <a:rPr lang="en-US" dirty="0">
                <a:solidFill>
                  <a:schemeClr val="tx1"/>
                </a:solidFill>
              </a:rPr>
              <a:t> </a:t>
            </a:r>
            <a:r>
              <a:rPr lang="en-US" dirty="0" smtClean="0">
                <a:solidFill>
                  <a:schemeClr val="tx1"/>
                </a:solidFill>
              </a:rPr>
              <a:t>            -  have won at least 5% of the popular</a:t>
            </a:r>
          </a:p>
          <a:p>
            <a:pPr marL="0" indent="0">
              <a:buNone/>
            </a:pPr>
            <a:r>
              <a:rPr lang="en-US" dirty="0">
                <a:solidFill>
                  <a:schemeClr val="tx1"/>
                </a:solidFill>
              </a:rPr>
              <a:t> </a:t>
            </a:r>
            <a:r>
              <a:rPr lang="en-US" dirty="0" smtClean="0">
                <a:solidFill>
                  <a:schemeClr val="tx1"/>
                </a:solidFill>
              </a:rPr>
              <a:t>               vote in the last presidential election</a:t>
            </a:r>
          </a:p>
          <a:p>
            <a:pPr marL="0" indent="0">
              <a:buNone/>
            </a:pPr>
            <a:r>
              <a:rPr lang="en-US" dirty="0">
                <a:solidFill>
                  <a:schemeClr val="tx1"/>
                </a:solidFill>
              </a:rPr>
              <a:t> </a:t>
            </a:r>
            <a:r>
              <a:rPr lang="en-US" dirty="0" smtClean="0">
                <a:solidFill>
                  <a:schemeClr val="tx1"/>
                </a:solidFill>
              </a:rPr>
              <a:t>            -  win at least that much of the total </a:t>
            </a:r>
          </a:p>
          <a:p>
            <a:pPr marL="0" indent="0">
              <a:buNone/>
            </a:pPr>
            <a:r>
              <a:rPr lang="en-US" dirty="0">
                <a:solidFill>
                  <a:schemeClr val="tx1"/>
                </a:solidFill>
              </a:rPr>
              <a:t> </a:t>
            </a:r>
            <a:r>
              <a:rPr lang="en-US" dirty="0" smtClean="0">
                <a:solidFill>
                  <a:schemeClr val="tx1"/>
                </a:solidFill>
              </a:rPr>
              <a:t>               vote in the current election (would</a:t>
            </a:r>
          </a:p>
          <a:p>
            <a:pPr marL="0" indent="0">
              <a:buNone/>
            </a:pPr>
            <a:r>
              <a:rPr lang="en-US" dirty="0">
                <a:solidFill>
                  <a:schemeClr val="tx1"/>
                </a:solidFill>
              </a:rPr>
              <a:t> </a:t>
            </a:r>
            <a:r>
              <a:rPr lang="en-US" dirty="0" smtClean="0">
                <a:solidFill>
                  <a:schemeClr val="tx1"/>
                </a:solidFill>
              </a:rPr>
              <a:t>               receive money after the election)</a:t>
            </a:r>
            <a:endParaRPr lang="en-US" dirty="0">
              <a:solidFill>
                <a:schemeClr val="tx1"/>
              </a:solidFill>
            </a:endParaRPr>
          </a:p>
        </p:txBody>
      </p:sp>
    </p:spTree>
    <p:extLst>
      <p:ext uri="{BB962C8B-B14F-4D97-AF65-F5344CB8AC3E}">
        <p14:creationId xmlns:p14="http://schemas.microsoft.com/office/powerpoint/2010/main" val="38020797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1"/>
                </a:solidFill>
              </a:rPr>
              <a:t>Loopholes in the Law</a:t>
            </a:r>
            <a:endParaRPr lang="en-US" sz="3600" dirty="0">
              <a:solidFill>
                <a:schemeClr val="tx1"/>
              </a:solidFill>
            </a:endParaRPr>
          </a:p>
        </p:txBody>
      </p:sp>
      <p:pic>
        <p:nvPicPr>
          <p:cNvPr id="4" name="Content Placeholder 3" descr="Screen Shot 2015-04-23 at 10.17.11 AM.png"/>
          <p:cNvPicPr>
            <a:picLocks noGrp="1" noChangeAspect="1"/>
          </p:cNvPicPr>
          <p:nvPr>
            <p:ph idx="1"/>
          </p:nvPr>
        </p:nvPicPr>
        <p:blipFill rotWithShape="1">
          <a:blip r:embed="rId2">
            <a:extLst>
              <a:ext uri="{28A0092B-C50C-407E-A947-70E740481C1C}">
                <a14:useLocalDpi xmlns:a14="http://schemas.microsoft.com/office/drawing/2010/main" val="0"/>
              </a:ext>
            </a:extLst>
          </a:blip>
          <a:srcRect t="3163" b="-8661"/>
          <a:stretch/>
        </p:blipFill>
        <p:spPr>
          <a:xfrm>
            <a:off x="955675" y="1600200"/>
            <a:ext cx="7232650" cy="4541873"/>
          </a:xfrm>
        </p:spPr>
      </p:pic>
    </p:spTree>
    <p:extLst>
      <p:ext uri="{BB962C8B-B14F-4D97-AF65-F5344CB8AC3E}">
        <p14:creationId xmlns:p14="http://schemas.microsoft.com/office/powerpoint/2010/main" val="36352347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Ways to Nominate</a:t>
            </a:r>
            <a:endParaRPr lang="en-US" dirty="0">
              <a:solidFill>
                <a:schemeClr val="tx1"/>
              </a:solidFill>
            </a:endParaRPr>
          </a:p>
        </p:txBody>
      </p:sp>
      <p:pic>
        <p:nvPicPr>
          <p:cNvPr id="4" name="Content Placeholder 3" descr="Screen Shot 2015-04-22 at 2.47.42 PM.png"/>
          <p:cNvPicPr>
            <a:picLocks noGrp="1" noChangeAspect="1"/>
          </p:cNvPicPr>
          <p:nvPr>
            <p:ph idx="1"/>
          </p:nvPr>
        </p:nvPicPr>
        <p:blipFill>
          <a:blip r:embed="rId2">
            <a:extLst>
              <a:ext uri="{28A0092B-C50C-407E-A947-70E740481C1C}">
                <a14:useLocalDpi xmlns:a14="http://schemas.microsoft.com/office/drawing/2010/main" val="0"/>
              </a:ext>
            </a:extLst>
          </a:blip>
          <a:srcRect l="-24656" r="-24656"/>
          <a:stretch>
            <a:fillRect/>
          </a:stretch>
        </p:blipFill>
        <p:spPr/>
      </p:pic>
    </p:spTree>
    <p:extLst>
      <p:ext uri="{BB962C8B-B14F-4D97-AF65-F5344CB8AC3E}">
        <p14:creationId xmlns:p14="http://schemas.microsoft.com/office/powerpoint/2010/main" val="183042190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Three Ways to Nominate</a:t>
            </a:r>
            <a:endParaRPr lang="en-US" dirty="0">
              <a:solidFill>
                <a:schemeClr val="tx1"/>
              </a:solidFill>
            </a:endParaRPr>
          </a:p>
        </p:txBody>
      </p:sp>
      <p:pic>
        <p:nvPicPr>
          <p:cNvPr id="5" name="Content Placeholder 4" descr="Screen Shot 2015-04-22 at 3.05.56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r="1078"/>
          <a:stretch/>
        </p:blipFill>
        <p:spPr>
          <a:xfrm>
            <a:off x="779463" y="1600200"/>
            <a:ext cx="7789862" cy="4291013"/>
          </a:xfrm>
        </p:spPr>
      </p:pic>
    </p:spTree>
    <p:extLst>
      <p:ext uri="{BB962C8B-B14F-4D97-AF65-F5344CB8AC3E}">
        <p14:creationId xmlns:p14="http://schemas.microsoft.com/office/powerpoint/2010/main" val="396892349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The Direct Primary</a:t>
            </a:r>
            <a:endParaRPr lang="en-US" dirty="0">
              <a:solidFill>
                <a:schemeClr val="tx1"/>
              </a:solidFill>
            </a:endParaRPr>
          </a:p>
        </p:txBody>
      </p:sp>
      <p:pic>
        <p:nvPicPr>
          <p:cNvPr id="4" name="Content Placeholder 3" descr="Screen Shot 2015-04-22 at 2.48.16 PM.png"/>
          <p:cNvPicPr>
            <a:picLocks noGrp="1" noChangeAspect="1"/>
          </p:cNvPicPr>
          <p:nvPr>
            <p:ph idx="1"/>
          </p:nvPr>
        </p:nvPicPr>
        <p:blipFill>
          <a:blip r:embed="rId2">
            <a:extLst>
              <a:ext uri="{28A0092B-C50C-407E-A947-70E740481C1C}">
                <a14:useLocalDpi xmlns:a14="http://schemas.microsoft.com/office/drawing/2010/main" val="0"/>
              </a:ext>
            </a:extLst>
          </a:blip>
          <a:srcRect l="1506" r="1506"/>
          <a:stretch>
            <a:fillRect/>
          </a:stretch>
        </p:blipFill>
        <p:spPr/>
      </p:pic>
    </p:spTree>
    <p:extLst>
      <p:ext uri="{BB962C8B-B14F-4D97-AF65-F5344CB8AC3E}">
        <p14:creationId xmlns:p14="http://schemas.microsoft.com/office/powerpoint/2010/main" val="65107351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Primaries Across U.S.</a:t>
            </a:r>
            <a:endParaRPr lang="en-US" dirty="0">
              <a:solidFill>
                <a:schemeClr val="tx1"/>
              </a:solidFill>
            </a:endParaRPr>
          </a:p>
        </p:txBody>
      </p:sp>
      <p:pic>
        <p:nvPicPr>
          <p:cNvPr id="4" name="Content Placeholder 3" descr="Screen Shot 2015-04-22 at 2.49.39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r="-319"/>
          <a:stretch/>
        </p:blipFill>
        <p:spPr>
          <a:xfrm>
            <a:off x="779463" y="1600200"/>
            <a:ext cx="7583488" cy="4291013"/>
          </a:xfrm>
        </p:spPr>
      </p:pic>
    </p:spTree>
    <p:extLst>
      <p:ext uri="{BB962C8B-B14F-4D97-AF65-F5344CB8AC3E}">
        <p14:creationId xmlns:p14="http://schemas.microsoft.com/office/powerpoint/2010/main" val="17074086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Petition</a:t>
            </a:r>
            <a:endParaRPr lang="en-US" dirty="0">
              <a:solidFill>
                <a:schemeClr val="tx1"/>
              </a:solidFill>
            </a:endParaRPr>
          </a:p>
        </p:txBody>
      </p:sp>
      <p:pic>
        <p:nvPicPr>
          <p:cNvPr id="4" name="Content Placeholder 3" descr="Screen Shot 2015-04-22 at 3.10.27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606" r="1625"/>
          <a:stretch/>
        </p:blipFill>
        <p:spPr>
          <a:xfrm>
            <a:off x="779463" y="1600200"/>
            <a:ext cx="7583488" cy="4291013"/>
          </a:xfrm>
        </p:spPr>
      </p:pic>
    </p:spTree>
    <p:extLst>
      <p:ext uri="{BB962C8B-B14F-4D97-AF65-F5344CB8AC3E}">
        <p14:creationId xmlns:p14="http://schemas.microsoft.com/office/powerpoint/2010/main" val="270226912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Section 2</a:t>
            </a:r>
            <a:endParaRPr lang="en-US" dirty="0">
              <a:solidFill>
                <a:schemeClr val="tx1"/>
              </a:solidFill>
            </a:endParaRPr>
          </a:p>
        </p:txBody>
      </p:sp>
      <p:sp>
        <p:nvSpPr>
          <p:cNvPr id="5" name="Text Placeholder 4"/>
          <p:cNvSpPr>
            <a:spLocks noGrp="1"/>
          </p:cNvSpPr>
          <p:nvPr>
            <p:ph type="body" idx="1"/>
          </p:nvPr>
        </p:nvSpPr>
        <p:spPr/>
        <p:txBody>
          <a:bodyPr>
            <a:normAutofit/>
          </a:bodyPr>
          <a:lstStyle/>
          <a:p>
            <a:r>
              <a:rPr lang="en-US" sz="4400" dirty="0" smtClean="0">
                <a:solidFill>
                  <a:schemeClr val="tx1"/>
                </a:solidFill>
              </a:rPr>
              <a:t>Elections</a:t>
            </a:r>
            <a:endParaRPr lang="en-US" sz="4400" dirty="0">
              <a:solidFill>
                <a:schemeClr val="tx1"/>
              </a:solidFill>
            </a:endParaRPr>
          </a:p>
        </p:txBody>
      </p:sp>
    </p:spTree>
    <p:extLst>
      <p:ext uri="{BB962C8B-B14F-4D97-AF65-F5344CB8AC3E}">
        <p14:creationId xmlns:p14="http://schemas.microsoft.com/office/powerpoint/2010/main" val="138295869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Summer">
      <a:majorFont>
        <a:latin typeface="Century Gothic"/>
        <a:ea typeface=""/>
        <a:cs typeface=""/>
        <a:font script="Jpan" typeface="ヒラギノ丸ゴ Pro W4"/>
        <a:font script="Hans" typeface="宋体"/>
        <a:font script="Hant" typeface="新細明體"/>
      </a:majorFont>
      <a:minorFont>
        <a:latin typeface="Century Gothic"/>
        <a:ea typeface=""/>
        <a:cs typeface=""/>
        <a:font script="Jpan" typeface="ヒラギノ丸ゴ Pro W4"/>
        <a:font script="Hans" typeface="宋体"/>
        <a:font script="Hant" typeface="新細明體"/>
      </a:minorFont>
    </a:fontScheme>
    <a:fmtScheme name="Summer">
      <a:fillStyleLst>
        <a:solidFill>
          <a:schemeClr val="phClr"/>
        </a:solidFill>
        <a:solidFill>
          <a:schemeClr val="phClr">
            <a:tint val="90000"/>
            <a:satMod val="135000"/>
          </a:schemeClr>
        </a:solidFill>
        <a:solidFill>
          <a:schemeClr val="phClr">
            <a:shade val="80000"/>
            <a:satMod val="110000"/>
          </a:schemeClr>
        </a:solidFill>
      </a:fillStyleLst>
      <a:lnStyleLst>
        <a:ln w="9525" cap="flat" cmpd="sng" algn="ctr">
          <a:solidFill>
            <a:schemeClr val="phClr">
              <a:satMod val="135000"/>
            </a:schemeClr>
          </a:solidFill>
          <a:prstDash val="solid"/>
        </a:ln>
        <a:ln w="25400" cap="flat" cmpd="sng" algn="ctr">
          <a:solidFill>
            <a:schemeClr val="phClr">
              <a:satMod val="150000"/>
            </a:schemeClr>
          </a:solidFill>
          <a:prstDash val="solid"/>
        </a:ln>
        <a:ln w="38100" cap="flat" cmpd="sng" algn="ctr">
          <a:solidFill>
            <a:schemeClr val="phClr">
              <a:satMod val="150000"/>
            </a:schemeClr>
          </a:solidFill>
          <a:prstDash val="solid"/>
        </a:ln>
      </a:lnStyleLst>
      <a:effectStyleLst>
        <a:effectStyle>
          <a:effectLst/>
        </a:effectStyle>
        <a:effectStyle>
          <a:effectLst>
            <a:outerShdw blurRad="76200" sx="101000" sy="101000" algn="ctr" rotWithShape="0">
              <a:srgbClr val="000000">
                <a:alpha val="50000"/>
              </a:srgbClr>
            </a:outerShdw>
            <a:reflection blurRad="12700" stA="20000" endPos="35000" dist="63500" dir="5400000" sy="-100000" rotWithShape="0"/>
          </a:effectLst>
        </a:effectStyle>
        <a:effectStyle>
          <a:effectLst>
            <a:outerShdw blurRad="127000" sx="103000" sy="103000" algn="ctr" rotWithShape="0">
              <a:srgbClr val="FFFFFF">
                <a:alpha val="65000"/>
              </a:srgbClr>
            </a:outerShdw>
          </a:effectLst>
          <a:scene3d>
            <a:camera prst="orthographicFront">
              <a:rot lat="0" lon="0" rev="0"/>
            </a:camera>
            <a:lightRig rig="morning" dir="t">
              <a:rot lat="0" lon="0" rev="1200000"/>
            </a:lightRig>
          </a:scene3d>
          <a:sp3d>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gs>
            <a:gs pos="100000">
              <a:schemeClr val="tx2"/>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Summer.thmx</Template>
  <TotalTime>219</TotalTime>
  <Words>846</Words>
  <Application>Microsoft Macintosh PowerPoint</Application>
  <PresentationFormat>On-screen Show (4:3)</PresentationFormat>
  <Paragraphs>87</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Summer</vt:lpstr>
      <vt:lpstr>Ch. 7 </vt:lpstr>
      <vt:lpstr>Section 1</vt:lpstr>
      <vt:lpstr>First Step in Election Process</vt:lpstr>
      <vt:lpstr>Ways to Nominate</vt:lpstr>
      <vt:lpstr>Three Ways to Nominate</vt:lpstr>
      <vt:lpstr>The Direct Primary</vt:lpstr>
      <vt:lpstr>Primaries Across U.S.</vt:lpstr>
      <vt:lpstr>Petition</vt:lpstr>
      <vt:lpstr>Section 2</vt:lpstr>
      <vt:lpstr>The Administration of Elections</vt:lpstr>
      <vt:lpstr>Help America Vote Act of 2002</vt:lpstr>
      <vt:lpstr>Terms to Know</vt:lpstr>
      <vt:lpstr>Precincts and Polling Places</vt:lpstr>
      <vt:lpstr>Casting the Ballot</vt:lpstr>
      <vt:lpstr>The Australian Ballot</vt:lpstr>
      <vt:lpstr>Office-Group and Party-Column Ballots</vt:lpstr>
      <vt:lpstr>Bed Sheet Ballots</vt:lpstr>
      <vt:lpstr>Voting Machines and Innovations</vt:lpstr>
      <vt:lpstr>Section 3</vt:lpstr>
      <vt:lpstr>Campaign Spending</vt:lpstr>
      <vt:lpstr>Sources of Funding</vt:lpstr>
      <vt:lpstr>Regulating Campaign Funding</vt:lpstr>
      <vt:lpstr>The Federal Election Commission</vt:lpstr>
      <vt:lpstr>Disclosure Requirements</vt:lpstr>
      <vt:lpstr>Limits on Contributions</vt:lpstr>
      <vt:lpstr>Political Action Committees</vt:lpstr>
      <vt:lpstr>Public Spending</vt:lpstr>
      <vt:lpstr>Public Spending Presidential Campaigns</vt:lpstr>
      <vt:lpstr>2008 Election</vt:lpstr>
      <vt:lpstr>Minor Candidates</vt:lpstr>
      <vt:lpstr>Loopholes in the Law</vt:lpstr>
    </vt:vector>
  </TitlesOfParts>
  <Company>Peoria Notre Dame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7 </dc:title>
  <dc:creator>olsonl olson</dc:creator>
  <cp:lastModifiedBy>olsonl olson</cp:lastModifiedBy>
  <cp:revision>24</cp:revision>
  <dcterms:created xsi:type="dcterms:W3CDTF">2015-04-22T19:53:54Z</dcterms:created>
  <dcterms:modified xsi:type="dcterms:W3CDTF">2015-04-24T15:59:18Z</dcterms:modified>
</cp:coreProperties>
</file>